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42"/>
  </p:notesMasterIdLst>
  <p:handoutMasterIdLst>
    <p:handoutMasterId r:id="rId43"/>
  </p:handoutMasterIdLst>
  <p:sldIdLst>
    <p:sldId id="256" r:id="rId2"/>
    <p:sldId id="259" r:id="rId3"/>
    <p:sldId id="296" r:id="rId4"/>
    <p:sldId id="331" r:id="rId5"/>
    <p:sldId id="336" r:id="rId6"/>
    <p:sldId id="330" r:id="rId7"/>
    <p:sldId id="316" r:id="rId8"/>
    <p:sldId id="315" r:id="rId9"/>
    <p:sldId id="262" r:id="rId10"/>
    <p:sldId id="308" r:id="rId11"/>
    <p:sldId id="333" r:id="rId12"/>
    <p:sldId id="329" r:id="rId13"/>
    <p:sldId id="309" r:id="rId14"/>
    <p:sldId id="334" r:id="rId15"/>
    <p:sldId id="293" r:id="rId16"/>
    <p:sldId id="310" r:id="rId17"/>
    <p:sldId id="311" r:id="rId18"/>
    <p:sldId id="346" r:id="rId19"/>
    <p:sldId id="339" r:id="rId20"/>
    <p:sldId id="340" r:id="rId21"/>
    <p:sldId id="341" r:id="rId22"/>
    <p:sldId id="342" r:id="rId23"/>
    <p:sldId id="343" r:id="rId24"/>
    <p:sldId id="344" r:id="rId25"/>
    <p:sldId id="337" r:id="rId26"/>
    <p:sldId id="338" r:id="rId27"/>
    <p:sldId id="290" r:id="rId28"/>
    <p:sldId id="325" r:id="rId29"/>
    <p:sldId id="345" r:id="rId30"/>
    <p:sldId id="261" r:id="rId31"/>
    <p:sldId id="323" r:id="rId32"/>
    <p:sldId id="314" r:id="rId33"/>
    <p:sldId id="327" r:id="rId34"/>
    <p:sldId id="328" r:id="rId35"/>
    <p:sldId id="312" r:id="rId36"/>
    <p:sldId id="332" r:id="rId37"/>
    <p:sldId id="302" r:id="rId38"/>
    <p:sldId id="299" r:id="rId39"/>
    <p:sldId id="307" r:id="rId40"/>
    <p:sldId id="280" r:id="rId41"/>
  </p:sldIdLst>
  <p:sldSz cx="9144000" cy="6858000" type="screen4x3"/>
  <p:notesSz cx="6797675" cy="9926638"/>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509" autoAdjust="0"/>
  </p:normalViewPr>
  <p:slideViewPr>
    <p:cSldViewPr>
      <p:cViewPr varScale="1">
        <p:scale>
          <a:sx n="52" d="100"/>
          <a:sy n="52" d="100"/>
        </p:scale>
        <p:origin x="888"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792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sz="quarter" idx="1"/>
          </p:nvPr>
        </p:nvSpPr>
        <p:spPr>
          <a:xfrm>
            <a:off x="3849688" y="0"/>
            <a:ext cx="2946400" cy="497928"/>
          </a:xfrm>
          <a:prstGeom prst="rect">
            <a:avLst/>
          </a:prstGeom>
        </p:spPr>
        <p:txBody>
          <a:bodyPr vert="horz" lIns="91440" tIns="45720" rIns="91440" bIns="45720" rtlCol="0"/>
          <a:lstStyle>
            <a:lvl1pPr algn="r">
              <a:defRPr sz="1200"/>
            </a:lvl1pPr>
          </a:lstStyle>
          <a:p>
            <a:fld id="{92DF6AAA-0F58-4D32-A86A-CA95063B131E}" type="datetimeFigureOut">
              <a:rPr lang="en-IE" smtClean="0"/>
              <a:t>27/11/2018</a:t>
            </a:fld>
            <a:endParaRPr lang="en-IE"/>
          </a:p>
        </p:txBody>
      </p:sp>
      <p:sp>
        <p:nvSpPr>
          <p:cNvPr id="4" name="Footer Placeholder 3"/>
          <p:cNvSpPr>
            <a:spLocks noGrp="1"/>
          </p:cNvSpPr>
          <p:nvPr>
            <p:ph type="ftr" sz="quarter" idx="2"/>
          </p:nvPr>
        </p:nvSpPr>
        <p:spPr>
          <a:xfrm>
            <a:off x="0" y="9428710"/>
            <a:ext cx="2946400" cy="497928"/>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p:cNvSpPr>
            <a:spLocks noGrp="1"/>
          </p:cNvSpPr>
          <p:nvPr>
            <p:ph type="sldNum" sz="quarter" idx="3"/>
          </p:nvPr>
        </p:nvSpPr>
        <p:spPr>
          <a:xfrm>
            <a:off x="3849688" y="9428710"/>
            <a:ext cx="2946400" cy="497928"/>
          </a:xfrm>
          <a:prstGeom prst="rect">
            <a:avLst/>
          </a:prstGeom>
        </p:spPr>
        <p:txBody>
          <a:bodyPr vert="horz" lIns="91440" tIns="45720" rIns="91440" bIns="45720" rtlCol="0" anchor="b"/>
          <a:lstStyle>
            <a:lvl1pPr algn="r">
              <a:defRPr sz="1200"/>
            </a:lvl1pPr>
          </a:lstStyle>
          <a:p>
            <a:fld id="{505FE933-B907-4619-A9BC-55142B53A6BD}" type="slidenum">
              <a:rPr lang="en-IE" smtClean="0"/>
              <a:t>‹#›</a:t>
            </a:fld>
            <a:endParaRPr lang="en-IE"/>
          </a:p>
        </p:txBody>
      </p:sp>
    </p:spTree>
    <p:extLst>
      <p:ext uri="{BB962C8B-B14F-4D97-AF65-F5344CB8AC3E}">
        <p14:creationId xmlns:p14="http://schemas.microsoft.com/office/powerpoint/2010/main" val="2581729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6332"/>
          </a:xfrm>
          <a:prstGeom prst="rect">
            <a:avLst/>
          </a:prstGeom>
        </p:spPr>
        <p:txBody>
          <a:bodyPr vert="horz" lIns="91373" tIns="45686" rIns="91373" bIns="45686" rtlCol="0"/>
          <a:lstStyle>
            <a:lvl1pPr algn="l" eaLnBrk="1" hangingPunct="1">
              <a:defRPr sz="1200"/>
            </a:lvl1pPr>
          </a:lstStyle>
          <a:p>
            <a:pPr>
              <a:defRPr/>
            </a:pPr>
            <a:endParaRPr lang="en-GB"/>
          </a:p>
        </p:txBody>
      </p:sp>
      <p:sp>
        <p:nvSpPr>
          <p:cNvPr id="3" name="Date Placeholder 2"/>
          <p:cNvSpPr>
            <a:spLocks noGrp="1"/>
          </p:cNvSpPr>
          <p:nvPr>
            <p:ph type="dt" idx="1"/>
          </p:nvPr>
        </p:nvSpPr>
        <p:spPr>
          <a:xfrm>
            <a:off x="3849688" y="1"/>
            <a:ext cx="2946400" cy="496332"/>
          </a:xfrm>
          <a:prstGeom prst="rect">
            <a:avLst/>
          </a:prstGeom>
        </p:spPr>
        <p:txBody>
          <a:bodyPr vert="horz" lIns="91373" tIns="45686" rIns="91373" bIns="45686" rtlCol="0"/>
          <a:lstStyle>
            <a:lvl1pPr algn="r" eaLnBrk="1" hangingPunct="1">
              <a:defRPr sz="1200"/>
            </a:lvl1pPr>
          </a:lstStyle>
          <a:p>
            <a:pPr>
              <a:defRPr/>
            </a:pPr>
            <a:fld id="{38D3E2EE-DD7D-4AA3-A708-B8E60662F4E3}" type="datetimeFigureOut">
              <a:rPr lang="en-GB"/>
              <a:pPr>
                <a:defRPr/>
              </a:pPr>
              <a:t>27/11/2018</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373" tIns="45686" rIns="91373" bIns="45686" rtlCol="0" anchor="ctr"/>
          <a:lstStyle/>
          <a:p>
            <a:pPr lvl="0"/>
            <a:endParaRPr lang="en-GB" noProof="0"/>
          </a:p>
        </p:txBody>
      </p:sp>
      <p:sp>
        <p:nvSpPr>
          <p:cNvPr id="5" name="Notes Placeholder 4"/>
          <p:cNvSpPr>
            <a:spLocks noGrp="1"/>
          </p:cNvSpPr>
          <p:nvPr>
            <p:ph type="body" sz="quarter" idx="3"/>
          </p:nvPr>
        </p:nvSpPr>
        <p:spPr>
          <a:xfrm>
            <a:off x="679450" y="4715952"/>
            <a:ext cx="5438775" cy="4465391"/>
          </a:xfrm>
          <a:prstGeom prst="rect">
            <a:avLst/>
          </a:prstGeom>
        </p:spPr>
        <p:txBody>
          <a:bodyPr vert="horz" lIns="91373" tIns="45686" rIns="91373" bIns="4568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28711"/>
            <a:ext cx="2946400" cy="496332"/>
          </a:xfrm>
          <a:prstGeom prst="rect">
            <a:avLst/>
          </a:prstGeom>
        </p:spPr>
        <p:txBody>
          <a:bodyPr vert="horz" lIns="91373" tIns="45686" rIns="91373" bIns="45686" rtlCol="0" anchor="b"/>
          <a:lstStyle>
            <a:lvl1pPr algn="l" eaLnBrk="1" hangingPunct="1">
              <a:defRPr sz="1200"/>
            </a:lvl1pPr>
          </a:lstStyle>
          <a:p>
            <a:pPr>
              <a:defRPr/>
            </a:pPr>
            <a:endParaRPr lang="en-GB"/>
          </a:p>
        </p:txBody>
      </p:sp>
      <p:sp>
        <p:nvSpPr>
          <p:cNvPr id="7" name="Slide Number Placeholder 6"/>
          <p:cNvSpPr>
            <a:spLocks noGrp="1"/>
          </p:cNvSpPr>
          <p:nvPr>
            <p:ph type="sldNum" sz="quarter" idx="5"/>
          </p:nvPr>
        </p:nvSpPr>
        <p:spPr>
          <a:xfrm>
            <a:off x="3849688" y="9428711"/>
            <a:ext cx="2946400" cy="496332"/>
          </a:xfrm>
          <a:prstGeom prst="rect">
            <a:avLst/>
          </a:prstGeom>
        </p:spPr>
        <p:txBody>
          <a:bodyPr vert="horz" wrap="square" lIns="91373" tIns="45686" rIns="91373" bIns="45686" numCol="1" anchor="b" anchorCtr="0" compatLnSpc="1">
            <a:prstTxWarp prst="textNoShape">
              <a:avLst/>
            </a:prstTxWarp>
          </a:bodyPr>
          <a:lstStyle>
            <a:lvl1pPr algn="r" eaLnBrk="1" hangingPunct="1">
              <a:defRPr sz="1200" smtClean="0"/>
            </a:lvl1pPr>
          </a:lstStyle>
          <a:p>
            <a:pPr>
              <a:defRPr/>
            </a:pPr>
            <a:fld id="{689BABE5-35D3-40E9-A3EC-77EE5720532C}" type="slidenum">
              <a:rPr lang="en-GB" altLang="en-US"/>
              <a:pPr>
                <a:defRPr/>
              </a:pPr>
              <a:t>‹#›</a:t>
            </a:fld>
            <a:endParaRPr lang="en-GB" altLang="en-US"/>
          </a:p>
        </p:txBody>
      </p:sp>
    </p:spTree>
    <p:extLst>
      <p:ext uri="{BB962C8B-B14F-4D97-AF65-F5344CB8AC3E}">
        <p14:creationId xmlns:p14="http://schemas.microsoft.com/office/powerpoint/2010/main" val="18123891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 training</a:t>
            </a:r>
          </a:p>
        </p:txBody>
      </p:sp>
      <p:sp>
        <p:nvSpPr>
          <p:cNvPr id="4" name="Slide Number Placeholder 3"/>
          <p:cNvSpPr>
            <a:spLocks noGrp="1"/>
          </p:cNvSpPr>
          <p:nvPr>
            <p:ph type="sldNum" sz="quarter" idx="10"/>
          </p:nvPr>
        </p:nvSpPr>
        <p:spPr/>
        <p:txBody>
          <a:bodyPr/>
          <a:lstStyle/>
          <a:p>
            <a:pPr>
              <a:defRPr/>
            </a:pPr>
            <a:fld id="{689BABE5-35D3-40E9-A3EC-77EE5720532C}" type="slidenum">
              <a:rPr lang="en-GB" altLang="en-US" smtClean="0"/>
              <a:pPr>
                <a:defRPr/>
              </a:pPr>
              <a:t>14</a:t>
            </a:fld>
            <a:endParaRPr lang="en-GB" altLang="en-US"/>
          </a:p>
        </p:txBody>
      </p:sp>
    </p:spTree>
    <p:extLst>
      <p:ext uri="{BB962C8B-B14F-4D97-AF65-F5344CB8AC3E}">
        <p14:creationId xmlns:p14="http://schemas.microsoft.com/office/powerpoint/2010/main" val="1730331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a:defRPr/>
            </a:pPr>
            <a:fld id="{689BABE5-35D3-40E9-A3EC-77EE5720532C}" type="slidenum">
              <a:rPr lang="en-GB" altLang="en-US" smtClean="0"/>
              <a:pPr>
                <a:defRPr/>
              </a:pPr>
              <a:t>19</a:t>
            </a:fld>
            <a:endParaRPr lang="en-GB" altLang="en-US"/>
          </a:p>
        </p:txBody>
      </p:sp>
    </p:spTree>
    <p:extLst>
      <p:ext uri="{BB962C8B-B14F-4D97-AF65-F5344CB8AC3E}">
        <p14:creationId xmlns:p14="http://schemas.microsoft.com/office/powerpoint/2010/main" val="109758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a:defRPr/>
            </a:pPr>
            <a:fld id="{689BABE5-35D3-40E9-A3EC-77EE5720532C}" type="slidenum">
              <a:rPr lang="en-GB" altLang="en-US" smtClean="0"/>
              <a:pPr>
                <a:defRPr/>
              </a:pPr>
              <a:t>23</a:t>
            </a:fld>
            <a:endParaRPr lang="en-GB" altLang="en-US"/>
          </a:p>
        </p:txBody>
      </p:sp>
    </p:spTree>
    <p:extLst>
      <p:ext uri="{BB962C8B-B14F-4D97-AF65-F5344CB8AC3E}">
        <p14:creationId xmlns:p14="http://schemas.microsoft.com/office/powerpoint/2010/main" val="1968094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29CA3640-BC3A-434D-B69B-8FDC3F169143}" type="datetimeFigureOut">
              <a:rPr lang="en-IE" smtClean="0"/>
              <a:pPr>
                <a:defRPr/>
              </a:pPr>
              <a:t>27/11/2018</a:t>
            </a:fld>
            <a:endParaRPr lang="en-IE" dirty="0"/>
          </a:p>
        </p:txBody>
      </p:sp>
      <p:sp>
        <p:nvSpPr>
          <p:cNvPr id="5" name="Footer Placeholder 4"/>
          <p:cNvSpPr>
            <a:spLocks noGrp="1"/>
          </p:cNvSpPr>
          <p:nvPr>
            <p:ph type="ftr" sz="quarter" idx="11"/>
          </p:nvPr>
        </p:nvSpPr>
        <p:spPr/>
        <p:txBody>
          <a:bodyPr/>
          <a:lstStyle/>
          <a:p>
            <a:pPr>
              <a:defRPr/>
            </a:pPr>
            <a:endParaRPr lang="en-IE"/>
          </a:p>
        </p:txBody>
      </p:sp>
      <p:sp>
        <p:nvSpPr>
          <p:cNvPr id="6" name="Slide Number Placeholder 5"/>
          <p:cNvSpPr>
            <a:spLocks noGrp="1"/>
          </p:cNvSpPr>
          <p:nvPr>
            <p:ph type="sldNum" sz="quarter" idx="12"/>
          </p:nvPr>
        </p:nvSpPr>
        <p:spPr/>
        <p:txBody>
          <a:bodyPr/>
          <a:lstStyle/>
          <a:p>
            <a:pPr>
              <a:defRPr/>
            </a:pPr>
            <a:fld id="{C1207927-A5A3-46A7-8F52-46FE2C2F0215}" type="slidenum">
              <a:rPr lang="en-IE" altLang="en-US" smtClean="0"/>
              <a:pPr>
                <a:defRPr/>
              </a:pPr>
              <a:t>‹#›</a:t>
            </a:fld>
            <a:endParaRPr lang="en-IE" altLang="en-US"/>
          </a:p>
        </p:txBody>
      </p:sp>
    </p:spTree>
    <p:extLst>
      <p:ext uri="{BB962C8B-B14F-4D97-AF65-F5344CB8AC3E}">
        <p14:creationId xmlns:p14="http://schemas.microsoft.com/office/powerpoint/2010/main" val="4128547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FBC5196-8F93-43F2-85BC-7FAE4A7B49EF}" type="datetimeFigureOut">
              <a:rPr lang="en-IE" smtClean="0"/>
              <a:pPr>
                <a:defRPr/>
              </a:pPr>
              <a:t>27/11/2018</a:t>
            </a:fld>
            <a:endParaRPr lang="en-IE" dirty="0"/>
          </a:p>
        </p:txBody>
      </p:sp>
      <p:sp>
        <p:nvSpPr>
          <p:cNvPr id="5" name="Footer Placeholder 4"/>
          <p:cNvSpPr>
            <a:spLocks noGrp="1"/>
          </p:cNvSpPr>
          <p:nvPr>
            <p:ph type="ftr" sz="quarter" idx="11"/>
          </p:nvPr>
        </p:nvSpPr>
        <p:spPr/>
        <p:txBody>
          <a:bodyPr/>
          <a:lstStyle/>
          <a:p>
            <a:pPr>
              <a:defRPr/>
            </a:pPr>
            <a:endParaRPr lang="en-IE"/>
          </a:p>
        </p:txBody>
      </p:sp>
      <p:sp>
        <p:nvSpPr>
          <p:cNvPr id="6" name="Slide Number Placeholder 5"/>
          <p:cNvSpPr>
            <a:spLocks noGrp="1"/>
          </p:cNvSpPr>
          <p:nvPr>
            <p:ph type="sldNum" sz="quarter" idx="12"/>
          </p:nvPr>
        </p:nvSpPr>
        <p:spPr/>
        <p:txBody>
          <a:bodyPr/>
          <a:lstStyle/>
          <a:p>
            <a:pPr>
              <a:defRPr/>
            </a:pPr>
            <a:fld id="{2D05903C-A895-487B-BD9C-ECA5D541EE91}" type="slidenum">
              <a:rPr lang="en-IE" altLang="en-US" smtClean="0"/>
              <a:pPr>
                <a:defRPr/>
              </a:pPr>
              <a:t>‹#›</a:t>
            </a:fld>
            <a:endParaRPr lang="en-IE" altLang="en-US"/>
          </a:p>
        </p:txBody>
      </p:sp>
    </p:spTree>
    <p:extLst>
      <p:ext uri="{BB962C8B-B14F-4D97-AF65-F5344CB8AC3E}">
        <p14:creationId xmlns:p14="http://schemas.microsoft.com/office/powerpoint/2010/main" val="246097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FBC5196-8F93-43F2-85BC-7FAE4A7B49EF}" type="datetimeFigureOut">
              <a:rPr lang="en-IE" smtClean="0"/>
              <a:pPr>
                <a:defRPr/>
              </a:pPr>
              <a:t>27/11/2018</a:t>
            </a:fld>
            <a:endParaRPr lang="en-IE" dirty="0"/>
          </a:p>
        </p:txBody>
      </p:sp>
      <p:sp>
        <p:nvSpPr>
          <p:cNvPr id="5" name="Footer Placeholder 4"/>
          <p:cNvSpPr>
            <a:spLocks noGrp="1"/>
          </p:cNvSpPr>
          <p:nvPr>
            <p:ph type="ftr" sz="quarter" idx="11"/>
          </p:nvPr>
        </p:nvSpPr>
        <p:spPr/>
        <p:txBody>
          <a:bodyPr/>
          <a:lstStyle/>
          <a:p>
            <a:pPr>
              <a:defRPr/>
            </a:pPr>
            <a:endParaRPr lang="en-IE"/>
          </a:p>
        </p:txBody>
      </p:sp>
      <p:sp>
        <p:nvSpPr>
          <p:cNvPr id="6" name="Slide Number Placeholder 5"/>
          <p:cNvSpPr>
            <a:spLocks noGrp="1"/>
          </p:cNvSpPr>
          <p:nvPr>
            <p:ph type="sldNum" sz="quarter" idx="12"/>
          </p:nvPr>
        </p:nvSpPr>
        <p:spPr/>
        <p:txBody>
          <a:bodyPr/>
          <a:lstStyle/>
          <a:p>
            <a:pPr>
              <a:defRPr/>
            </a:pPr>
            <a:fld id="{2D05903C-A895-487B-BD9C-ECA5D541EE91}" type="slidenum">
              <a:rPr lang="en-IE" altLang="en-US" smtClean="0"/>
              <a:pPr>
                <a:defRPr/>
              </a:pPr>
              <a:t>‹#›</a:t>
            </a:fld>
            <a:endParaRPr lang="en-IE"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76794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FBC5196-8F93-43F2-85BC-7FAE4A7B49EF}" type="datetimeFigureOut">
              <a:rPr lang="en-IE" smtClean="0"/>
              <a:pPr>
                <a:defRPr/>
              </a:pPr>
              <a:t>27/11/2018</a:t>
            </a:fld>
            <a:endParaRPr lang="en-IE" dirty="0"/>
          </a:p>
        </p:txBody>
      </p:sp>
      <p:sp>
        <p:nvSpPr>
          <p:cNvPr id="5" name="Footer Placeholder 4"/>
          <p:cNvSpPr>
            <a:spLocks noGrp="1"/>
          </p:cNvSpPr>
          <p:nvPr>
            <p:ph type="ftr" sz="quarter" idx="11"/>
          </p:nvPr>
        </p:nvSpPr>
        <p:spPr/>
        <p:txBody>
          <a:bodyPr/>
          <a:lstStyle/>
          <a:p>
            <a:pPr>
              <a:defRPr/>
            </a:pPr>
            <a:endParaRPr lang="en-IE"/>
          </a:p>
        </p:txBody>
      </p:sp>
      <p:sp>
        <p:nvSpPr>
          <p:cNvPr id="6" name="Slide Number Placeholder 5"/>
          <p:cNvSpPr>
            <a:spLocks noGrp="1"/>
          </p:cNvSpPr>
          <p:nvPr>
            <p:ph type="sldNum" sz="quarter" idx="12"/>
          </p:nvPr>
        </p:nvSpPr>
        <p:spPr/>
        <p:txBody>
          <a:bodyPr/>
          <a:lstStyle/>
          <a:p>
            <a:pPr>
              <a:defRPr/>
            </a:pPr>
            <a:fld id="{2D05903C-A895-487B-BD9C-ECA5D541EE91}" type="slidenum">
              <a:rPr lang="en-IE" altLang="en-US" smtClean="0"/>
              <a:pPr>
                <a:defRPr/>
              </a:pPr>
              <a:t>‹#›</a:t>
            </a:fld>
            <a:endParaRPr lang="en-IE" altLang="en-US"/>
          </a:p>
        </p:txBody>
      </p:sp>
    </p:spTree>
    <p:extLst>
      <p:ext uri="{BB962C8B-B14F-4D97-AF65-F5344CB8AC3E}">
        <p14:creationId xmlns:p14="http://schemas.microsoft.com/office/powerpoint/2010/main" val="652439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FBC5196-8F93-43F2-85BC-7FAE4A7B49EF}" type="datetimeFigureOut">
              <a:rPr lang="en-IE" smtClean="0"/>
              <a:pPr>
                <a:defRPr/>
              </a:pPr>
              <a:t>27/11/2018</a:t>
            </a:fld>
            <a:endParaRPr lang="en-IE" dirty="0"/>
          </a:p>
        </p:txBody>
      </p:sp>
      <p:sp>
        <p:nvSpPr>
          <p:cNvPr id="5" name="Footer Placeholder 4"/>
          <p:cNvSpPr>
            <a:spLocks noGrp="1"/>
          </p:cNvSpPr>
          <p:nvPr>
            <p:ph type="ftr" sz="quarter" idx="11"/>
          </p:nvPr>
        </p:nvSpPr>
        <p:spPr/>
        <p:txBody>
          <a:bodyPr/>
          <a:lstStyle/>
          <a:p>
            <a:pPr>
              <a:defRPr/>
            </a:pPr>
            <a:endParaRPr lang="en-IE"/>
          </a:p>
        </p:txBody>
      </p:sp>
      <p:sp>
        <p:nvSpPr>
          <p:cNvPr id="6" name="Slide Number Placeholder 5"/>
          <p:cNvSpPr>
            <a:spLocks noGrp="1"/>
          </p:cNvSpPr>
          <p:nvPr>
            <p:ph type="sldNum" sz="quarter" idx="12"/>
          </p:nvPr>
        </p:nvSpPr>
        <p:spPr/>
        <p:txBody>
          <a:bodyPr/>
          <a:lstStyle/>
          <a:p>
            <a:pPr>
              <a:defRPr/>
            </a:pPr>
            <a:fld id="{2D05903C-A895-487B-BD9C-ECA5D541EE91}" type="slidenum">
              <a:rPr lang="en-IE" altLang="en-US" smtClean="0"/>
              <a:pPr>
                <a:defRPr/>
              </a:pPr>
              <a:t>‹#›</a:t>
            </a:fld>
            <a:endParaRPr lang="en-IE"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25347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FBC5196-8F93-43F2-85BC-7FAE4A7B49EF}" type="datetimeFigureOut">
              <a:rPr lang="en-IE" smtClean="0"/>
              <a:pPr>
                <a:defRPr/>
              </a:pPr>
              <a:t>27/11/2018</a:t>
            </a:fld>
            <a:endParaRPr lang="en-IE" dirty="0"/>
          </a:p>
        </p:txBody>
      </p:sp>
      <p:sp>
        <p:nvSpPr>
          <p:cNvPr id="5" name="Footer Placeholder 4"/>
          <p:cNvSpPr>
            <a:spLocks noGrp="1"/>
          </p:cNvSpPr>
          <p:nvPr>
            <p:ph type="ftr" sz="quarter" idx="11"/>
          </p:nvPr>
        </p:nvSpPr>
        <p:spPr/>
        <p:txBody>
          <a:bodyPr/>
          <a:lstStyle/>
          <a:p>
            <a:pPr>
              <a:defRPr/>
            </a:pPr>
            <a:endParaRPr lang="en-IE"/>
          </a:p>
        </p:txBody>
      </p:sp>
      <p:sp>
        <p:nvSpPr>
          <p:cNvPr id="6" name="Slide Number Placeholder 5"/>
          <p:cNvSpPr>
            <a:spLocks noGrp="1"/>
          </p:cNvSpPr>
          <p:nvPr>
            <p:ph type="sldNum" sz="quarter" idx="12"/>
          </p:nvPr>
        </p:nvSpPr>
        <p:spPr/>
        <p:txBody>
          <a:bodyPr/>
          <a:lstStyle/>
          <a:p>
            <a:pPr>
              <a:defRPr/>
            </a:pPr>
            <a:fld id="{2D05903C-A895-487B-BD9C-ECA5D541EE91}" type="slidenum">
              <a:rPr lang="en-IE" altLang="en-US" smtClean="0"/>
              <a:pPr>
                <a:defRPr/>
              </a:pPr>
              <a:t>‹#›</a:t>
            </a:fld>
            <a:endParaRPr lang="en-IE" altLang="en-US"/>
          </a:p>
        </p:txBody>
      </p:sp>
    </p:spTree>
    <p:extLst>
      <p:ext uri="{BB962C8B-B14F-4D97-AF65-F5344CB8AC3E}">
        <p14:creationId xmlns:p14="http://schemas.microsoft.com/office/powerpoint/2010/main" val="2552153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333CF1A-45AF-4078-B9A9-F00BF85FA130}" type="datetimeFigureOut">
              <a:rPr lang="en-IE" smtClean="0"/>
              <a:pPr>
                <a:defRPr/>
              </a:pPr>
              <a:t>27/11/2018</a:t>
            </a:fld>
            <a:endParaRPr lang="en-IE" dirty="0"/>
          </a:p>
        </p:txBody>
      </p:sp>
      <p:sp>
        <p:nvSpPr>
          <p:cNvPr id="5" name="Footer Placeholder 4"/>
          <p:cNvSpPr>
            <a:spLocks noGrp="1"/>
          </p:cNvSpPr>
          <p:nvPr>
            <p:ph type="ftr" sz="quarter" idx="11"/>
          </p:nvPr>
        </p:nvSpPr>
        <p:spPr/>
        <p:txBody>
          <a:bodyPr/>
          <a:lstStyle/>
          <a:p>
            <a:pPr>
              <a:defRPr/>
            </a:pPr>
            <a:endParaRPr lang="en-IE"/>
          </a:p>
        </p:txBody>
      </p:sp>
      <p:sp>
        <p:nvSpPr>
          <p:cNvPr id="6" name="Slide Number Placeholder 5"/>
          <p:cNvSpPr>
            <a:spLocks noGrp="1"/>
          </p:cNvSpPr>
          <p:nvPr>
            <p:ph type="sldNum" sz="quarter" idx="12"/>
          </p:nvPr>
        </p:nvSpPr>
        <p:spPr/>
        <p:txBody>
          <a:bodyPr/>
          <a:lstStyle/>
          <a:p>
            <a:pPr>
              <a:defRPr/>
            </a:pPr>
            <a:fld id="{932813A7-CBD8-4676-9462-8FEAA652E1CB}" type="slidenum">
              <a:rPr lang="en-IE" altLang="en-US" smtClean="0"/>
              <a:pPr>
                <a:defRPr/>
              </a:pPr>
              <a:t>‹#›</a:t>
            </a:fld>
            <a:endParaRPr lang="en-IE" altLang="en-US"/>
          </a:p>
        </p:txBody>
      </p:sp>
    </p:spTree>
    <p:extLst>
      <p:ext uri="{BB962C8B-B14F-4D97-AF65-F5344CB8AC3E}">
        <p14:creationId xmlns:p14="http://schemas.microsoft.com/office/powerpoint/2010/main" val="548884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A9FE839-9EDA-41FA-9463-7A5C383612A0}" type="datetimeFigureOut">
              <a:rPr lang="en-IE" smtClean="0"/>
              <a:pPr>
                <a:defRPr/>
              </a:pPr>
              <a:t>27/11/2018</a:t>
            </a:fld>
            <a:endParaRPr lang="en-IE" dirty="0"/>
          </a:p>
        </p:txBody>
      </p:sp>
      <p:sp>
        <p:nvSpPr>
          <p:cNvPr id="5" name="Footer Placeholder 4"/>
          <p:cNvSpPr>
            <a:spLocks noGrp="1"/>
          </p:cNvSpPr>
          <p:nvPr>
            <p:ph type="ftr" sz="quarter" idx="11"/>
          </p:nvPr>
        </p:nvSpPr>
        <p:spPr/>
        <p:txBody>
          <a:bodyPr/>
          <a:lstStyle/>
          <a:p>
            <a:pPr>
              <a:defRPr/>
            </a:pPr>
            <a:endParaRPr lang="en-IE"/>
          </a:p>
        </p:txBody>
      </p:sp>
      <p:sp>
        <p:nvSpPr>
          <p:cNvPr id="6" name="Slide Number Placeholder 5"/>
          <p:cNvSpPr>
            <a:spLocks noGrp="1"/>
          </p:cNvSpPr>
          <p:nvPr>
            <p:ph type="sldNum" sz="quarter" idx="12"/>
          </p:nvPr>
        </p:nvSpPr>
        <p:spPr/>
        <p:txBody>
          <a:bodyPr/>
          <a:lstStyle/>
          <a:p>
            <a:pPr>
              <a:defRPr/>
            </a:pPr>
            <a:fld id="{9558A047-43C8-4519-BCCF-0D3B0BDC2FE7}" type="slidenum">
              <a:rPr lang="en-IE" altLang="en-US" smtClean="0"/>
              <a:pPr>
                <a:defRPr/>
              </a:pPr>
              <a:t>‹#›</a:t>
            </a:fld>
            <a:endParaRPr lang="en-IE" altLang="en-US"/>
          </a:p>
        </p:txBody>
      </p:sp>
    </p:spTree>
    <p:extLst>
      <p:ext uri="{BB962C8B-B14F-4D97-AF65-F5344CB8AC3E}">
        <p14:creationId xmlns:p14="http://schemas.microsoft.com/office/powerpoint/2010/main" val="507600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626277B-CD06-4A18-88A2-443B0B1D7F56}" type="datetimeFigureOut">
              <a:rPr lang="en-IE" smtClean="0"/>
              <a:pPr>
                <a:defRPr/>
              </a:pPr>
              <a:t>27/11/2018</a:t>
            </a:fld>
            <a:endParaRPr lang="en-IE" dirty="0"/>
          </a:p>
        </p:txBody>
      </p:sp>
      <p:sp>
        <p:nvSpPr>
          <p:cNvPr id="5" name="Footer Placeholder 4"/>
          <p:cNvSpPr>
            <a:spLocks noGrp="1"/>
          </p:cNvSpPr>
          <p:nvPr>
            <p:ph type="ftr" sz="quarter" idx="11"/>
          </p:nvPr>
        </p:nvSpPr>
        <p:spPr/>
        <p:txBody>
          <a:bodyPr/>
          <a:lstStyle/>
          <a:p>
            <a:pPr>
              <a:defRPr/>
            </a:pPr>
            <a:endParaRPr lang="en-IE"/>
          </a:p>
        </p:txBody>
      </p:sp>
      <p:sp>
        <p:nvSpPr>
          <p:cNvPr id="6" name="Slide Number Placeholder 5"/>
          <p:cNvSpPr>
            <a:spLocks noGrp="1"/>
          </p:cNvSpPr>
          <p:nvPr>
            <p:ph type="sldNum" sz="quarter" idx="12"/>
          </p:nvPr>
        </p:nvSpPr>
        <p:spPr/>
        <p:txBody>
          <a:bodyPr/>
          <a:lstStyle/>
          <a:p>
            <a:pPr>
              <a:defRPr/>
            </a:pPr>
            <a:fld id="{5E6E228F-A020-4B07-A80A-1DA0F8140E52}" type="slidenum">
              <a:rPr lang="en-IE" altLang="en-US" smtClean="0"/>
              <a:pPr>
                <a:defRPr/>
              </a:pPr>
              <a:t>‹#›</a:t>
            </a:fld>
            <a:endParaRPr lang="en-IE" altLang="en-US"/>
          </a:p>
        </p:txBody>
      </p:sp>
    </p:spTree>
    <p:extLst>
      <p:ext uri="{BB962C8B-B14F-4D97-AF65-F5344CB8AC3E}">
        <p14:creationId xmlns:p14="http://schemas.microsoft.com/office/powerpoint/2010/main" val="991154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2E3CAB9-E6CD-48FD-89D1-BDD515F92CEA}" type="datetimeFigureOut">
              <a:rPr lang="en-IE" smtClean="0"/>
              <a:pPr>
                <a:defRPr/>
              </a:pPr>
              <a:t>27/11/2018</a:t>
            </a:fld>
            <a:endParaRPr lang="en-IE" dirty="0"/>
          </a:p>
        </p:txBody>
      </p:sp>
      <p:sp>
        <p:nvSpPr>
          <p:cNvPr id="5" name="Footer Placeholder 4"/>
          <p:cNvSpPr>
            <a:spLocks noGrp="1"/>
          </p:cNvSpPr>
          <p:nvPr>
            <p:ph type="ftr" sz="quarter" idx="11"/>
          </p:nvPr>
        </p:nvSpPr>
        <p:spPr/>
        <p:txBody>
          <a:bodyPr/>
          <a:lstStyle/>
          <a:p>
            <a:pPr>
              <a:defRPr/>
            </a:pPr>
            <a:endParaRPr lang="en-IE"/>
          </a:p>
        </p:txBody>
      </p:sp>
      <p:sp>
        <p:nvSpPr>
          <p:cNvPr id="6" name="Slide Number Placeholder 5"/>
          <p:cNvSpPr>
            <a:spLocks noGrp="1"/>
          </p:cNvSpPr>
          <p:nvPr>
            <p:ph type="sldNum" sz="quarter" idx="12"/>
          </p:nvPr>
        </p:nvSpPr>
        <p:spPr/>
        <p:txBody>
          <a:bodyPr/>
          <a:lstStyle/>
          <a:p>
            <a:pPr>
              <a:defRPr/>
            </a:pPr>
            <a:fld id="{4EBFC167-76E4-4286-858C-BE1150E5FA90}" type="slidenum">
              <a:rPr lang="en-IE" altLang="en-US" smtClean="0"/>
              <a:pPr>
                <a:defRPr/>
              </a:pPr>
              <a:t>‹#›</a:t>
            </a:fld>
            <a:endParaRPr lang="en-IE" altLang="en-US"/>
          </a:p>
        </p:txBody>
      </p:sp>
    </p:spTree>
    <p:extLst>
      <p:ext uri="{BB962C8B-B14F-4D97-AF65-F5344CB8AC3E}">
        <p14:creationId xmlns:p14="http://schemas.microsoft.com/office/powerpoint/2010/main" val="1237936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949C6ECB-B527-4E3C-A40F-26459CA58404}" type="datetimeFigureOut">
              <a:rPr lang="en-IE" smtClean="0"/>
              <a:pPr>
                <a:defRPr/>
              </a:pPr>
              <a:t>27/11/2018</a:t>
            </a:fld>
            <a:endParaRPr lang="en-IE" dirty="0"/>
          </a:p>
        </p:txBody>
      </p:sp>
      <p:sp>
        <p:nvSpPr>
          <p:cNvPr id="6" name="Footer Placeholder 5"/>
          <p:cNvSpPr>
            <a:spLocks noGrp="1"/>
          </p:cNvSpPr>
          <p:nvPr>
            <p:ph type="ftr" sz="quarter" idx="11"/>
          </p:nvPr>
        </p:nvSpPr>
        <p:spPr/>
        <p:txBody>
          <a:bodyPr/>
          <a:lstStyle/>
          <a:p>
            <a:pPr>
              <a:defRPr/>
            </a:pPr>
            <a:endParaRPr lang="en-IE"/>
          </a:p>
        </p:txBody>
      </p:sp>
      <p:sp>
        <p:nvSpPr>
          <p:cNvPr id="7" name="Slide Number Placeholder 6"/>
          <p:cNvSpPr>
            <a:spLocks noGrp="1"/>
          </p:cNvSpPr>
          <p:nvPr>
            <p:ph type="sldNum" sz="quarter" idx="12"/>
          </p:nvPr>
        </p:nvSpPr>
        <p:spPr/>
        <p:txBody>
          <a:bodyPr/>
          <a:lstStyle/>
          <a:p>
            <a:pPr>
              <a:defRPr/>
            </a:pPr>
            <a:fld id="{65B93D52-7E8F-4DBC-BD49-47CFA956C3CD}" type="slidenum">
              <a:rPr lang="en-IE" altLang="en-US" smtClean="0"/>
              <a:pPr>
                <a:defRPr/>
              </a:pPr>
              <a:t>‹#›</a:t>
            </a:fld>
            <a:endParaRPr lang="en-IE" altLang="en-US"/>
          </a:p>
        </p:txBody>
      </p:sp>
    </p:spTree>
    <p:extLst>
      <p:ext uri="{BB962C8B-B14F-4D97-AF65-F5344CB8AC3E}">
        <p14:creationId xmlns:p14="http://schemas.microsoft.com/office/powerpoint/2010/main" val="3496089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600AFC13-DFD5-4F82-A11E-403AD2B1E74F}" type="datetimeFigureOut">
              <a:rPr lang="en-IE" smtClean="0"/>
              <a:pPr>
                <a:defRPr/>
              </a:pPr>
              <a:t>27/11/2018</a:t>
            </a:fld>
            <a:endParaRPr lang="en-IE" dirty="0"/>
          </a:p>
        </p:txBody>
      </p:sp>
      <p:sp>
        <p:nvSpPr>
          <p:cNvPr id="8" name="Footer Placeholder 7"/>
          <p:cNvSpPr>
            <a:spLocks noGrp="1"/>
          </p:cNvSpPr>
          <p:nvPr>
            <p:ph type="ftr" sz="quarter" idx="11"/>
          </p:nvPr>
        </p:nvSpPr>
        <p:spPr/>
        <p:txBody>
          <a:bodyPr/>
          <a:lstStyle/>
          <a:p>
            <a:pPr>
              <a:defRPr/>
            </a:pPr>
            <a:endParaRPr lang="en-IE"/>
          </a:p>
        </p:txBody>
      </p:sp>
      <p:sp>
        <p:nvSpPr>
          <p:cNvPr id="9" name="Slide Number Placeholder 8"/>
          <p:cNvSpPr>
            <a:spLocks noGrp="1"/>
          </p:cNvSpPr>
          <p:nvPr>
            <p:ph type="sldNum" sz="quarter" idx="12"/>
          </p:nvPr>
        </p:nvSpPr>
        <p:spPr/>
        <p:txBody>
          <a:bodyPr/>
          <a:lstStyle/>
          <a:p>
            <a:pPr>
              <a:defRPr/>
            </a:pPr>
            <a:fld id="{A083E69F-CAAB-4918-8D86-08B9EFF5DD66}" type="slidenum">
              <a:rPr lang="en-IE" altLang="en-US" smtClean="0"/>
              <a:pPr>
                <a:defRPr/>
              </a:pPr>
              <a:t>‹#›</a:t>
            </a:fld>
            <a:endParaRPr lang="en-IE" altLang="en-US"/>
          </a:p>
        </p:txBody>
      </p:sp>
    </p:spTree>
    <p:extLst>
      <p:ext uri="{BB962C8B-B14F-4D97-AF65-F5344CB8AC3E}">
        <p14:creationId xmlns:p14="http://schemas.microsoft.com/office/powerpoint/2010/main" val="2224847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1A02F61E-13CD-450A-BF3D-9690110C8942}" type="datetimeFigureOut">
              <a:rPr lang="en-IE" smtClean="0"/>
              <a:pPr>
                <a:defRPr/>
              </a:pPr>
              <a:t>27/11/2018</a:t>
            </a:fld>
            <a:endParaRPr lang="en-IE" dirty="0"/>
          </a:p>
        </p:txBody>
      </p:sp>
      <p:sp>
        <p:nvSpPr>
          <p:cNvPr id="4" name="Footer Placeholder 3"/>
          <p:cNvSpPr>
            <a:spLocks noGrp="1"/>
          </p:cNvSpPr>
          <p:nvPr>
            <p:ph type="ftr" sz="quarter" idx="11"/>
          </p:nvPr>
        </p:nvSpPr>
        <p:spPr/>
        <p:txBody>
          <a:bodyPr/>
          <a:lstStyle/>
          <a:p>
            <a:pPr>
              <a:defRPr/>
            </a:pPr>
            <a:endParaRPr lang="en-IE"/>
          </a:p>
        </p:txBody>
      </p:sp>
      <p:sp>
        <p:nvSpPr>
          <p:cNvPr id="5" name="Slide Number Placeholder 4"/>
          <p:cNvSpPr>
            <a:spLocks noGrp="1"/>
          </p:cNvSpPr>
          <p:nvPr>
            <p:ph type="sldNum" sz="quarter" idx="12"/>
          </p:nvPr>
        </p:nvSpPr>
        <p:spPr/>
        <p:txBody>
          <a:bodyPr/>
          <a:lstStyle/>
          <a:p>
            <a:pPr>
              <a:defRPr/>
            </a:pPr>
            <a:fld id="{E73BDD6F-51F4-49E4-A14F-86C993074C99}" type="slidenum">
              <a:rPr lang="en-IE" altLang="en-US" smtClean="0"/>
              <a:pPr>
                <a:defRPr/>
              </a:pPr>
              <a:t>‹#›</a:t>
            </a:fld>
            <a:endParaRPr lang="en-IE" altLang="en-US"/>
          </a:p>
        </p:txBody>
      </p:sp>
    </p:spTree>
    <p:extLst>
      <p:ext uri="{BB962C8B-B14F-4D97-AF65-F5344CB8AC3E}">
        <p14:creationId xmlns:p14="http://schemas.microsoft.com/office/powerpoint/2010/main" val="166384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8C6C0E9-649B-4869-92F6-A45F4D9C1316}" type="datetimeFigureOut">
              <a:rPr lang="en-IE" smtClean="0"/>
              <a:pPr>
                <a:defRPr/>
              </a:pPr>
              <a:t>27/11/2018</a:t>
            </a:fld>
            <a:endParaRPr lang="en-IE" dirty="0"/>
          </a:p>
        </p:txBody>
      </p:sp>
      <p:sp>
        <p:nvSpPr>
          <p:cNvPr id="3" name="Footer Placeholder 2"/>
          <p:cNvSpPr>
            <a:spLocks noGrp="1"/>
          </p:cNvSpPr>
          <p:nvPr>
            <p:ph type="ftr" sz="quarter" idx="11"/>
          </p:nvPr>
        </p:nvSpPr>
        <p:spPr/>
        <p:txBody>
          <a:bodyPr/>
          <a:lstStyle/>
          <a:p>
            <a:pPr>
              <a:defRPr/>
            </a:pPr>
            <a:endParaRPr lang="en-IE"/>
          </a:p>
        </p:txBody>
      </p:sp>
      <p:sp>
        <p:nvSpPr>
          <p:cNvPr id="4" name="Slide Number Placeholder 3"/>
          <p:cNvSpPr>
            <a:spLocks noGrp="1"/>
          </p:cNvSpPr>
          <p:nvPr>
            <p:ph type="sldNum" sz="quarter" idx="12"/>
          </p:nvPr>
        </p:nvSpPr>
        <p:spPr/>
        <p:txBody>
          <a:bodyPr/>
          <a:lstStyle/>
          <a:p>
            <a:pPr>
              <a:defRPr/>
            </a:pPr>
            <a:fld id="{A093639C-4B4A-4C73-A219-1DE0CD4BFF95}" type="slidenum">
              <a:rPr lang="en-IE" altLang="en-US" smtClean="0"/>
              <a:pPr>
                <a:defRPr/>
              </a:pPr>
              <a:t>‹#›</a:t>
            </a:fld>
            <a:endParaRPr lang="en-IE" altLang="en-US"/>
          </a:p>
        </p:txBody>
      </p:sp>
    </p:spTree>
    <p:extLst>
      <p:ext uri="{BB962C8B-B14F-4D97-AF65-F5344CB8AC3E}">
        <p14:creationId xmlns:p14="http://schemas.microsoft.com/office/powerpoint/2010/main" val="2464400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C63EA2-25BF-4075-9928-F44677990762}" type="datetimeFigureOut">
              <a:rPr lang="en-IE" smtClean="0"/>
              <a:pPr>
                <a:defRPr/>
              </a:pPr>
              <a:t>27/11/2018</a:t>
            </a:fld>
            <a:endParaRPr lang="en-IE" dirty="0"/>
          </a:p>
        </p:txBody>
      </p:sp>
      <p:sp>
        <p:nvSpPr>
          <p:cNvPr id="6" name="Footer Placeholder 5"/>
          <p:cNvSpPr>
            <a:spLocks noGrp="1"/>
          </p:cNvSpPr>
          <p:nvPr>
            <p:ph type="ftr" sz="quarter" idx="11"/>
          </p:nvPr>
        </p:nvSpPr>
        <p:spPr/>
        <p:txBody>
          <a:bodyPr/>
          <a:lstStyle/>
          <a:p>
            <a:pPr>
              <a:defRPr/>
            </a:pPr>
            <a:endParaRPr lang="en-IE"/>
          </a:p>
        </p:txBody>
      </p:sp>
      <p:sp>
        <p:nvSpPr>
          <p:cNvPr id="7" name="Slide Number Placeholder 6"/>
          <p:cNvSpPr>
            <a:spLocks noGrp="1"/>
          </p:cNvSpPr>
          <p:nvPr>
            <p:ph type="sldNum" sz="quarter" idx="12"/>
          </p:nvPr>
        </p:nvSpPr>
        <p:spPr/>
        <p:txBody>
          <a:bodyPr/>
          <a:lstStyle/>
          <a:p>
            <a:pPr>
              <a:defRPr/>
            </a:pPr>
            <a:fld id="{DB51F59B-2CB3-4D15-B387-592B962E39F7}" type="slidenum">
              <a:rPr lang="en-IE" altLang="en-US" smtClean="0"/>
              <a:pPr>
                <a:defRPr/>
              </a:pPr>
              <a:t>‹#›</a:t>
            </a:fld>
            <a:endParaRPr lang="en-IE" altLang="en-US"/>
          </a:p>
        </p:txBody>
      </p:sp>
    </p:spTree>
    <p:extLst>
      <p:ext uri="{BB962C8B-B14F-4D97-AF65-F5344CB8AC3E}">
        <p14:creationId xmlns:p14="http://schemas.microsoft.com/office/powerpoint/2010/main" val="3587413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784CBB3-9BA8-4480-B1DE-C6AE006601BF}" type="datetimeFigureOut">
              <a:rPr lang="en-IE" smtClean="0"/>
              <a:pPr>
                <a:defRPr/>
              </a:pPr>
              <a:t>27/11/2018</a:t>
            </a:fld>
            <a:endParaRPr lang="en-IE" dirty="0"/>
          </a:p>
        </p:txBody>
      </p:sp>
      <p:sp>
        <p:nvSpPr>
          <p:cNvPr id="6" name="Footer Placeholder 5"/>
          <p:cNvSpPr>
            <a:spLocks noGrp="1"/>
          </p:cNvSpPr>
          <p:nvPr>
            <p:ph type="ftr" sz="quarter" idx="11"/>
          </p:nvPr>
        </p:nvSpPr>
        <p:spPr/>
        <p:txBody>
          <a:bodyPr/>
          <a:lstStyle/>
          <a:p>
            <a:pPr>
              <a:defRPr/>
            </a:pPr>
            <a:endParaRPr lang="en-IE"/>
          </a:p>
        </p:txBody>
      </p:sp>
      <p:sp>
        <p:nvSpPr>
          <p:cNvPr id="7" name="Slide Number Placeholder 6"/>
          <p:cNvSpPr>
            <a:spLocks noGrp="1"/>
          </p:cNvSpPr>
          <p:nvPr>
            <p:ph type="sldNum" sz="quarter" idx="12"/>
          </p:nvPr>
        </p:nvSpPr>
        <p:spPr/>
        <p:txBody>
          <a:bodyPr/>
          <a:lstStyle/>
          <a:p>
            <a:pPr>
              <a:defRPr/>
            </a:pPr>
            <a:fld id="{8503A2ED-629B-48CF-9A6F-0AC041296902}" type="slidenum">
              <a:rPr lang="en-IE" altLang="en-US" smtClean="0"/>
              <a:pPr>
                <a:defRPr/>
              </a:pPr>
              <a:t>‹#›</a:t>
            </a:fld>
            <a:endParaRPr lang="en-IE" altLang="en-US"/>
          </a:p>
        </p:txBody>
      </p:sp>
    </p:spTree>
    <p:extLst>
      <p:ext uri="{BB962C8B-B14F-4D97-AF65-F5344CB8AC3E}">
        <p14:creationId xmlns:p14="http://schemas.microsoft.com/office/powerpoint/2010/main" val="986748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cxnSp>
          <p:nvCxnSpPr>
            <p:cNvPr id="7" name="Straight Connector 6"/>
            <p:cNvCxnSpPr/>
            <p:nvPr/>
          </p:nvCxnSpPr>
          <p:spPr>
            <a:xfrm flipV="1">
              <a:off x="5130830" y="4175605"/>
              <a:ext cx="4022475" cy="2682396"/>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9FBC5196-8F93-43F2-85BC-7FAE4A7B49EF}" type="datetimeFigureOut">
              <a:rPr lang="en-IE" smtClean="0"/>
              <a:pPr>
                <a:defRPr/>
              </a:pPr>
              <a:t>27/11/2018</a:t>
            </a:fld>
            <a:endParaRPr lang="en-IE"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IE"/>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2D05903C-A895-487B-BD9C-ECA5D541EE91}" type="slidenum">
              <a:rPr lang="en-IE" altLang="en-US" smtClean="0"/>
              <a:pPr>
                <a:defRPr/>
              </a:pPr>
              <a:t>‹#›</a:t>
            </a:fld>
            <a:endParaRPr lang="en-IE" altLang="en-US"/>
          </a:p>
        </p:txBody>
      </p:sp>
    </p:spTree>
    <p:extLst>
      <p:ext uri="{BB962C8B-B14F-4D97-AF65-F5344CB8AC3E}">
        <p14:creationId xmlns:p14="http://schemas.microsoft.com/office/powerpoint/2010/main" val="2870984478"/>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1979712" y="908720"/>
            <a:ext cx="6548338" cy="1018199"/>
          </a:xfrm>
        </p:spPr>
        <p:txBody>
          <a:bodyPr>
            <a:normAutofit/>
          </a:bodyPr>
          <a:lstStyle/>
          <a:p>
            <a:pPr eaLnBrk="1" hangingPunct="1"/>
            <a:r>
              <a:rPr lang="en-IE" altLang="en-US" sz="4400" b="1" dirty="0">
                <a:latin typeface="Arial" panose="020B0604020202020204" pitchFamily="34" charset="0"/>
                <a:cs typeface="Arial" panose="020B0604020202020204" pitchFamily="34" charset="0"/>
              </a:rPr>
              <a:t>Carlow Hunt Pony Club</a:t>
            </a:r>
          </a:p>
        </p:txBody>
      </p:sp>
      <p:sp>
        <p:nvSpPr>
          <p:cNvPr id="3075" name="Subtitle 2"/>
          <p:cNvSpPr>
            <a:spLocks noGrp="1"/>
          </p:cNvSpPr>
          <p:nvPr>
            <p:ph type="subTitle" idx="1"/>
          </p:nvPr>
        </p:nvSpPr>
        <p:spPr>
          <a:xfrm>
            <a:off x="1475656" y="1926919"/>
            <a:ext cx="7048872" cy="1358065"/>
          </a:xfrm>
        </p:spPr>
        <p:txBody>
          <a:bodyPr>
            <a:normAutofit/>
          </a:bodyPr>
          <a:lstStyle/>
          <a:p>
            <a:pPr algn="ctr" eaLnBrk="1" hangingPunct="1"/>
            <a:r>
              <a:rPr lang="en-IE" altLang="en-US" b="1" dirty="0">
                <a:solidFill>
                  <a:schemeClr val="tx1"/>
                </a:solidFill>
                <a:latin typeface="Times New Roman" panose="02020603050405020304" pitchFamily="18" charset="0"/>
                <a:cs typeface="Times New Roman" panose="02020603050405020304" pitchFamily="18" charset="0"/>
              </a:rPr>
              <a:t>Annual Parents Meeting </a:t>
            </a:r>
          </a:p>
          <a:p>
            <a:pPr algn="ctr" eaLnBrk="1" hangingPunct="1"/>
            <a:r>
              <a:rPr lang="en-IE" altLang="en-US" b="1" dirty="0" smtClean="0">
                <a:solidFill>
                  <a:schemeClr val="tx1"/>
                </a:solidFill>
                <a:latin typeface="Times New Roman" panose="02020603050405020304" pitchFamily="18" charset="0"/>
                <a:cs typeface="Times New Roman" panose="02020603050405020304" pitchFamily="18" charset="0"/>
              </a:rPr>
              <a:t>13</a:t>
            </a:r>
            <a:r>
              <a:rPr lang="en-IE" altLang="en-US" b="1" baseline="30000" dirty="0" smtClean="0">
                <a:solidFill>
                  <a:schemeClr val="tx1"/>
                </a:solidFill>
                <a:latin typeface="Times New Roman" panose="02020603050405020304" pitchFamily="18" charset="0"/>
                <a:cs typeface="Times New Roman" panose="02020603050405020304" pitchFamily="18" charset="0"/>
              </a:rPr>
              <a:t>th</a:t>
            </a:r>
            <a:r>
              <a:rPr lang="en-IE" altLang="en-US" b="1" dirty="0" smtClean="0">
                <a:solidFill>
                  <a:schemeClr val="tx1"/>
                </a:solidFill>
                <a:latin typeface="Times New Roman" panose="02020603050405020304" pitchFamily="18" charset="0"/>
                <a:cs typeface="Times New Roman" panose="02020603050405020304" pitchFamily="18" charset="0"/>
              </a:rPr>
              <a:t> November 2018 </a:t>
            </a:r>
          </a:p>
          <a:p>
            <a:pPr algn="ctr" eaLnBrk="1" hangingPunct="1"/>
            <a:r>
              <a:rPr lang="en-IE" altLang="en-US" b="1" dirty="0" smtClean="0">
                <a:solidFill>
                  <a:schemeClr val="tx1"/>
                </a:solidFill>
                <a:latin typeface="Times New Roman" panose="02020603050405020304" pitchFamily="18" charset="0"/>
                <a:cs typeface="Times New Roman" panose="02020603050405020304" pitchFamily="18" charset="0"/>
              </a:rPr>
              <a:t>Doyles, Bagenalstown, Co Carlow </a:t>
            </a:r>
            <a:endParaRPr lang="en-IE" altLang="en-US" b="1" dirty="0">
              <a:solidFill>
                <a:schemeClr val="tx1"/>
              </a:solidFill>
              <a:latin typeface="Times New Roman" panose="02020603050405020304" pitchFamily="18" charset="0"/>
              <a:cs typeface="Times New Roman" panose="02020603050405020304" pitchFamily="18" charset="0"/>
            </a:endParaRPr>
          </a:p>
        </p:txBody>
      </p:sp>
      <p:pic>
        <p:nvPicPr>
          <p:cNvPr id="307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34" y="261424"/>
            <a:ext cx="1288232" cy="137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3948176" y="3284984"/>
            <a:ext cx="2928079" cy="316835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124744"/>
            <a:ext cx="6696744" cy="5040560"/>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p:cNvSpPr/>
          <p:nvPr/>
        </p:nvSpPr>
        <p:spPr>
          <a:xfrm>
            <a:off x="5447658" y="404664"/>
            <a:ext cx="2520280" cy="194421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b="1" dirty="0" smtClean="0">
                <a:solidFill>
                  <a:schemeClr val="bg1"/>
                </a:solidFill>
              </a:rPr>
              <a:t>Just chilling </a:t>
            </a:r>
            <a:endParaRPr lang="en-IE" sz="3200" b="1" dirty="0">
              <a:solidFill>
                <a:schemeClr val="bg1"/>
              </a:solidFill>
            </a:endParaRPr>
          </a:p>
        </p:txBody>
      </p:sp>
    </p:spTree>
    <p:extLst>
      <p:ext uri="{BB962C8B-B14F-4D97-AF65-F5344CB8AC3E}">
        <p14:creationId xmlns:p14="http://schemas.microsoft.com/office/powerpoint/2010/main" val="11556292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87624" y="692696"/>
            <a:ext cx="6984776" cy="5277321"/>
          </a:xfrm>
          <a:prstGeom prst="rect">
            <a:avLst/>
          </a:prstGeom>
        </p:spPr>
      </p:pic>
      <p:sp>
        <p:nvSpPr>
          <p:cNvPr id="5" name="Oval Callout 4"/>
          <p:cNvSpPr/>
          <p:nvPr/>
        </p:nvSpPr>
        <p:spPr>
          <a:xfrm>
            <a:off x="4283968" y="188640"/>
            <a:ext cx="3456384" cy="1728192"/>
          </a:xfrm>
          <a:prstGeom prst="wedgeEllipseCallout">
            <a:avLst>
              <a:gd name="adj1" fmla="val -22993"/>
              <a:gd name="adj2" fmla="val 856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smtClean="0">
                <a:solidFill>
                  <a:schemeClr val="bg1"/>
                </a:solidFill>
              </a:rPr>
              <a:t>Down to the serious business </a:t>
            </a:r>
            <a:endParaRPr lang="en-IE" sz="2400" b="1" dirty="0">
              <a:solidFill>
                <a:schemeClr val="bg1"/>
              </a:solidFill>
            </a:endParaRPr>
          </a:p>
        </p:txBody>
      </p:sp>
    </p:spTree>
    <p:extLst>
      <p:ext uri="{BB962C8B-B14F-4D97-AF65-F5344CB8AC3E}">
        <p14:creationId xmlns:p14="http://schemas.microsoft.com/office/powerpoint/2010/main" val="7338318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05905" y="314515"/>
            <a:ext cx="5038095" cy="3114286"/>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812205" y="2004219"/>
            <a:ext cx="2911077" cy="302433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139198290"/>
              </p:ext>
            </p:extLst>
          </p:nvPr>
        </p:nvGraphicFramePr>
        <p:xfrm>
          <a:off x="755576" y="5301208"/>
          <a:ext cx="3881437" cy="1080120"/>
        </p:xfrm>
        <a:graphic>
          <a:graphicData uri="http://schemas.openxmlformats.org/drawingml/2006/table">
            <a:tbl>
              <a:tblPr firstRow="1" bandRow="1">
                <a:tableStyleId>{5C22544A-7EE6-4342-B048-85BDC9FD1C3A}</a:tableStyleId>
              </a:tblPr>
              <a:tblGrid>
                <a:gridCol w="3881437"/>
              </a:tblGrid>
              <a:tr h="1080120">
                <a:tc>
                  <a:txBody>
                    <a:bodyPr/>
                    <a:lstStyle/>
                    <a:p>
                      <a:r>
                        <a:rPr lang="en-IE" dirty="0" smtClean="0">
                          <a:solidFill>
                            <a:schemeClr val="bg1"/>
                          </a:solidFill>
                        </a:rPr>
                        <a:t>Hannah</a:t>
                      </a:r>
                      <a:r>
                        <a:rPr lang="en-IE" baseline="0" dirty="0" smtClean="0">
                          <a:solidFill>
                            <a:schemeClr val="bg1"/>
                          </a:solidFill>
                        </a:rPr>
                        <a:t> Kehoe receiving 1</a:t>
                      </a:r>
                      <a:r>
                        <a:rPr lang="en-IE" baseline="30000" dirty="0" smtClean="0">
                          <a:solidFill>
                            <a:schemeClr val="bg1"/>
                          </a:solidFill>
                        </a:rPr>
                        <a:t>st</a:t>
                      </a:r>
                      <a:r>
                        <a:rPr lang="en-IE" baseline="0" dirty="0" smtClean="0">
                          <a:solidFill>
                            <a:schemeClr val="bg1"/>
                          </a:solidFill>
                        </a:rPr>
                        <a:t> prize for fastest run in Crecora, and for finishing 2</a:t>
                      </a:r>
                      <a:r>
                        <a:rPr lang="en-IE" baseline="30000" dirty="0" smtClean="0">
                          <a:solidFill>
                            <a:schemeClr val="bg1"/>
                          </a:solidFill>
                        </a:rPr>
                        <a:t>nd</a:t>
                      </a:r>
                      <a:r>
                        <a:rPr lang="en-IE" baseline="0" dirty="0" smtClean="0">
                          <a:solidFill>
                            <a:schemeClr val="bg1"/>
                          </a:solidFill>
                        </a:rPr>
                        <a:t> over all. </a:t>
                      </a:r>
                      <a:endParaRPr lang="en-US" dirty="0">
                        <a:solidFill>
                          <a:schemeClr val="bg1"/>
                        </a:solidFill>
                      </a:endParaRPr>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8793997"/>
              </p:ext>
            </p:extLst>
          </p:nvPr>
        </p:nvGraphicFramePr>
        <p:xfrm>
          <a:off x="4860032" y="3428800"/>
          <a:ext cx="3960440" cy="1080320"/>
        </p:xfrm>
        <a:graphic>
          <a:graphicData uri="http://schemas.openxmlformats.org/drawingml/2006/table">
            <a:tbl>
              <a:tblPr firstRow="1" bandRow="1">
                <a:tableStyleId>{5C22544A-7EE6-4342-B048-85BDC9FD1C3A}</a:tableStyleId>
              </a:tblPr>
              <a:tblGrid>
                <a:gridCol w="3960440"/>
              </a:tblGrid>
              <a:tr h="1080320">
                <a:tc>
                  <a:txBody>
                    <a:bodyPr/>
                    <a:lstStyle/>
                    <a:p>
                      <a:r>
                        <a:rPr lang="en-IE" dirty="0" smtClean="0">
                          <a:solidFill>
                            <a:schemeClr val="bg1"/>
                          </a:solidFill>
                        </a:rPr>
                        <a:t>Boys</a:t>
                      </a:r>
                      <a:r>
                        <a:rPr lang="en-IE" baseline="0" dirty="0" smtClean="0">
                          <a:solidFill>
                            <a:schemeClr val="bg1"/>
                          </a:solidFill>
                        </a:rPr>
                        <a:t> Junior team of Hugh Kavanagh, Daragh Bevan, Jude Donohue and Stephen Lawlor </a:t>
                      </a:r>
                      <a:endParaRPr lang="en-IE" dirty="0">
                        <a:solidFill>
                          <a:schemeClr val="bg1"/>
                        </a:solidFill>
                      </a:endParaRPr>
                    </a:p>
                  </a:txBody>
                  <a:tcPr/>
                </a:tc>
              </a:tr>
            </a:tbl>
          </a:graphicData>
        </a:graphic>
      </p:graphicFrame>
    </p:spTree>
    <p:extLst>
      <p:ext uri="{BB962C8B-B14F-4D97-AF65-F5344CB8AC3E}">
        <p14:creationId xmlns:p14="http://schemas.microsoft.com/office/powerpoint/2010/main" val="41464563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8" y="620688"/>
            <a:ext cx="7130753" cy="5420675"/>
          </a:xfrm>
        </p:spPr>
        <p:txBody>
          <a:bodyPr>
            <a:normAutofit/>
          </a:bodyPr>
          <a:lstStyle/>
          <a:p>
            <a:r>
              <a:rPr lang="en-IE" sz="2600" dirty="0" smtClean="0"/>
              <a:t>Representing </a:t>
            </a:r>
            <a:r>
              <a:rPr lang="en-IE" sz="2600" dirty="0"/>
              <a:t>Ireland </a:t>
            </a:r>
            <a:r>
              <a:rPr lang="en-IE" sz="2600" dirty="0" smtClean="0"/>
              <a:t>in UK</a:t>
            </a:r>
            <a:endParaRPr lang="en-IE" sz="2600" dirty="0"/>
          </a:p>
          <a:p>
            <a:pPr marL="0" indent="0">
              <a:buNone/>
            </a:pPr>
            <a:endParaRPr lang="en-IE" dirty="0"/>
          </a:p>
          <a:p>
            <a:endParaRPr lang="en-IE" dirty="0"/>
          </a:p>
        </p:txBody>
      </p:sp>
      <p:pic>
        <p:nvPicPr>
          <p:cNvPr id="4" name="Picture 3"/>
          <p:cNvPicPr>
            <a:picLocks noChangeAspect="1"/>
          </p:cNvPicPr>
          <p:nvPr/>
        </p:nvPicPr>
        <p:blipFill>
          <a:blip r:embed="rId2"/>
          <a:stretch>
            <a:fillRect/>
          </a:stretch>
        </p:blipFill>
        <p:spPr>
          <a:xfrm>
            <a:off x="574575" y="1268760"/>
            <a:ext cx="2592288" cy="3069599"/>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167681501"/>
              </p:ext>
            </p:extLst>
          </p:nvPr>
        </p:nvGraphicFramePr>
        <p:xfrm>
          <a:off x="611560" y="4509120"/>
          <a:ext cx="2555303" cy="1915709"/>
        </p:xfrm>
        <a:graphic>
          <a:graphicData uri="http://schemas.openxmlformats.org/drawingml/2006/table">
            <a:tbl>
              <a:tblPr firstRow="1" bandRow="1">
                <a:tableStyleId>{5C22544A-7EE6-4342-B048-85BDC9FD1C3A}</a:tableStyleId>
              </a:tblPr>
              <a:tblGrid>
                <a:gridCol w="2555303"/>
              </a:tblGrid>
              <a:tr h="1915709">
                <a:tc>
                  <a:txBody>
                    <a:bodyPr/>
                    <a:lstStyle/>
                    <a:p>
                      <a:pPr algn="ctr"/>
                      <a:r>
                        <a:rPr lang="en-IE" dirty="0" smtClean="0">
                          <a:solidFill>
                            <a:schemeClr val="bg1"/>
                          </a:solidFill>
                        </a:rPr>
                        <a:t>Ruth and Sarah taking part in the shooting element of Junior Tetrathalon in UK championships</a:t>
                      </a:r>
                      <a:endParaRPr lang="en-US" dirty="0">
                        <a:solidFill>
                          <a:schemeClr val="bg1"/>
                        </a:solidFill>
                      </a:endParaRPr>
                    </a:p>
                  </a:txBody>
                  <a:tcPr/>
                </a:tc>
              </a:tr>
            </a:tbl>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690374"/>
            <a:ext cx="2843808" cy="304800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996385133"/>
              </p:ext>
            </p:extLst>
          </p:nvPr>
        </p:nvGraphicFramePr>
        <p:xfrm>
          <a:off x="4499992" y="4909134"/>
          <a:ext cx="3120008" cy="1463040"/>
        </p:xfrm>
        <a:graphic>
          <a:graphicData uri="http://schemas.openxmlformats.org/drawingml/2006/table">
            <a:tbl>
              <a:tblPr firstRow="1" bandRow="1">
                <a:tableStyleId>{5C22544A-7EE6-4342-B048-85BDC9FD1C3A}</a:tableStyleId>
              </a:tblPr>
              <a:tblGrid>
                <a:gridCol w="3120008"/>
              </a:tblGrid>
              <a:tr h="896129">
                <a:tc>
                  <a:txBody>
                    <a:bodyPr/>
                    <a:lstStyle/>
                    <a:p>
                      <a:pPr algn="ctr"/>
                      <a:r>
                        <a:rPr lang="en-IE" dirty="0" smtClean="0">
                          <a:solidFill>
                            <a:schemeClr val="bg1"/>
                          </a:solidFill>
                        </a:rPr>
                        <a:t>Hannah with her Irish team mates in background waiting</a:t>
                      </a:r>
                      <a:r>
                        <a:rPr lang="en-IE" baseline="0" dirty="0" smtClean="0">
                          <a:solidFill>
                            <a:schemeClr val="bg1"/>
                          </a:solidFill>
                        </a:rPr>
                        <a:t> to set off on Cross country course. Team finished 2</a:t>
                      </a:r>
                      <a:r>
                        <a:rPr lang="en-IE" baseline="30000" dirty="0" smtClean="0">
                          <a:solidFill>
                            <a:schemeClr val="bg1"/>
                          </a:solidFill>
                        </a:rPr>
                        <a:t>nd</a:t>
                      </a:r>
                      <a:r>
                        <a:rPr lang="en-IE" baseline="0" dirty="0" smtClean="0">
                          <a:solidFill>
                            <a:schemeClr val="bg1"/>
                          </a:solidFill>
                        </a:rPr>
                        <a:t> overall</a:t>
                      </a:r>
                      <a:endParaRPr lang="en-US" dirty="0">
                        <a:solidFill>
                          <a:schemeClr val="bg1"/>
                        </a:solidFill>
                      </a:endParaRPr>
                    </a:p>
                  </a:txBody>
                  <a:tcPr/>
                </a:tc>
              </a:tr>
            </a:tbl>
          </a:graphicData>
        </a:graphic>
      </p:graphicFrame>
    </p:spTree>
    <p:extLst>
      <p:ext uri="{BB962C8B-B14F-4D97-AF65-F5344CB8AC3E}">
        <p14:creationId xmlns:p14="http://schemas.microsoft.com/office/powerpoint/2010/main" val="10603991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80829" y="620688"/>
            <a:ext cx="6347713" cy="1320800"/>
          </a:xfrm>
        </p:spPr>
        <p:txBody>
          <a:bodyPr>
            <a:normAutofit/>
          </a:bodyPr>
          <a:lstStyle/>
          <a:p>
            <a:pPr algn="ctr" eaLnBrk="1" hangingPunct="1"/>
            <a:r>
              <a:rPr lang="en-GB" altLang="en-US" b="1" dirty="0" smtClean="0">
                <a:latin typeface="Arial" panose="020B0604020202020204" pitchFamily="34" charset="0"/>
                <a:cs typeface="Arial" panose="020B0604020202020204" pitchFamily="34" charset="0"/>
              </a:rPr>
              <a:t>National Dressage Day </a:t>
            </a:r>
            <a:endParaRPr lang="en-GB" alt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96341" y="1484784"/>
            <a:ext cx="3987627" cy="4752528"/>
          </a:xfrm>
        </p:spPr>
        <p:txBody>
          <a:bodyPr rtlCol="0">
            <a:normAutofit/>
          </a:bodyPr>
          <a:lstStyle/>
          <a:p>
            <a:pPr marL="0" indent="0" eaLnBrk="1" fontAlgn="auto" hangingPunct="1">
              <a:spcAft>
                <a:spcPts val="0"/>
              </a:spcAft>
              <a:buFont typeface="Arial" panose="020B0604020202020204" pitchFamily="34" charset="0"/>
              <a:buNone/>
              <a:defRPr/>
            </a:pPr>
            <a:r>
              <a:rPr lang="en-GB" sz="2000" dirty="0"/>
              <a:t>National Dressage Day- 24</a:t>
            </a:r>
            <a:r>
              <a:rPr lang="en-GB" sz="2000" baseline="30000" dirty="0"/>
              <a:t>th</a:t>
            </a:r>
            <a:r>
              <a:rPr lang="en-GB" sz="2000" dirty="0"/>
              <a:t> June Spruce Lodge</a:t>
            </a:r>
          </a:p>
          <a:p>
            <a:pPr marL="0" indent="0" eaLnBrk="1" fontAlgn="auto" hangingPunct="1">
              <a:spcAft>
                <a:spcPts val="0"/>
              </a:spcAft>
              <a:buFont typeface="Arial" panose="020B0604020202020204" pitchFamily="34" charset="0"/>
              <a:buNone/>
              <a:defRPr/>
            </a:pPr>
            <a:r>
              <a:rPr lang="en-GB" sz="2000" dirty="0" smtClean="0"/>
              <a:t> </a:t>
            </a:r>
          </a:p>
          <a:p>
            <a:pPr marL="0" indent="0" eaLnBrk="1" fontAlgn="auto" hangingPunct="1">
              <a:spcAft>
                <a:spcPts val="0"/>
              </a:spcAft>
              <a:buFont typeface="Arial" panose="020B0604020202020204" pitchFamily="34" charset="0"/>
              <a:buNone/>
              <a:defRPr/>
            </a:pPr>
            <a:endParaRPr lang="en-GB" sz="2000" dirty="0" smtClean="0"/>
          </a:p>
          <a:p>
            <a:pPr marL="0" indent="0" eaLnBrk="1" fontAlgn="auto" hangingPunct="1">
              <a:spcAft>
                <a:spcPts val="0"/>
              </a:spcAft>
              <a:buFont typeface="Arial" panose="020B0604020202020204" pitchFamily="34" charset="0"/>
              <a:buNone/>
              <a:defRPr/>
            </a:pPr>
            <a:r>
              <a:rPr lang="en-GB" sz="2000" dirty="0" smtClean="0"/>
              <a:t>Megan T Kelly 4</a:t>
            </a:r>
            <a:r>
              <a:rPr lang="en-GB" sz="2000" baseline="30000" dirty="0" smtClean="0"/>
              <a:t>th</a:t>
            </a:r>
            <a:r>
              <a:rPr lang="en-GB" sz="2000" dirty="0" smtClean="0"/>
              <a:t> Open</a:t>
            </a:r>
          </a:p>
          <a:p>
            <a:pPr marL="0" indent="0" eaLnBrk="1" fontAlgn="auto" hangingPunct="1">
              <a:spcAft>
                <a:spcPts val="0"/>
              </a:spcAft>
              <a:buFont typeface="Arial" panose="020B0604020202020204" pitchFamily="34" charset="0"/>
              <a:buNone/>
              <a:defRPr/>
            </a:pPr>
            <a:r>
              <a:rPr lang="en-GB" sz="2000" dirty="0" smtClean="0"/>
              <a:t>Holly Malone 6</a:t>
            </a:r>
            <a:r>
              <a:rPr lang="en-GB" sz="2000" baseline="30000" dirty="0" smtClean="0"/>
              <a:t>th</a:t>
            </a:r>
            <a:r>
              <a:rPr lang="en-GB" sz="2000" dirty="0" smtClean="0"/>
              <a:t> Intermediate</a:t>
            </a:r>
            <a:endParaRPr lang="en-GB" sz="2000" dirty="0"/>
          </a:p>
          <a:p>
            <a:pPr marL="0" indent="0" eaLnBrk="1" fontAlgn="auto" hangingPunct="1">
              <a:spcAft>
                <a:spcPts val="0"/>
              </a:spcAft>
              <a:buFont typeface="Arial" panose="020B0604020202020204" pitchFamily="34" charset="0"/>
              <a:buNone/>
              <a:defRPr/>
            </a:pPr>
            <a:r>
              <a:rPr lang="en-GB" sz="2000" dirty="0" smtClean="0"/>
              <a:t>Rachel Carr 1</a:t>
            </a:r>
            <a:r>
              <a:rPr lang="en-GB" sz="2000" baseline="30000" dirty="0" smtClean="0"/>
              <a:t>st</a:t>
            </a:r>
            <a:r>
              <a:rPr lang="en-GB" sz="2000" dirty="0" smtClean="0"/>
              <a:t> and 4</a:t>
            </a:r>
            <a:r>
              <a:rPr lang="en-GB" sz="2000" baseline="30000" dirty="0" smtClean="0"/>
              <a:t>th</a:t>
            </a:r>
            <a:r>
              <a:rPr lang="en-GB" sz="2000" dirty="0" smtClean="0"/>
              <a:t> </a:t>
            </a:r>
          </a:p>
          <a:p>
            <a:pPr marL="0" indent="0" eaLnBrk="1" fontAlgn="auto" hangingPunct="1">
              <a:spcAft>
                <a:spcPts val="0"/>
              </a:spcAft>
              <a:buFont typeface="Arial" panose="020B0604020202020204" pitchFamily="34" charset="0"/>
              <a:buNone/>
              <a:defRPr/>
            </a:pPr>
            <a:r>
              <a:rPr lang="en-GB" sz="2000" dirty="0" smtClean="0"/>
              <a:t>Ellen Kelly also represented the club. </a:t>
            </a:r>
            <a:endParaRPr lang="en-GB" sz="2000" dirty="0"/>
          </a:p>
          <a:p>
            <a:pPr marL="0" indent="0" eaLnBrk="1" fontAlgn="auto" hangingPunct="1">
              <a:spcAft>
                <a:spcPts val="0"/>
              </a:spcAft>
              <a:buFont typeface="Arial" panose="020B0604020202020204" pitchFamily="34" charset="0"/>
              <a:buNone/>
              <a:defRPr/>
            </a:pPr>
            <a:endParaRPr lang="en-GB"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346" y="1467644"/>
            <a:ext cx="3528392" cy="5184576"/>
          </a:xfrm>
          <a:prstGeom prst="rect">
            <a:avLst/>
          </a:prstGeom>
        </p:spPr>
      </p:pic>
    </p:spTree>
    <p:extLst>
      <p:ext uri="{BB962C8B-B14F-4D97-AF65-F5344CB8AC3E}">
        <p14:creationId xmlns:p14="http://schemas.microsoft.com/office/powerpoint/2010/main" val="3518029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455" y="332656"/>
            <a:ext cx="7994849" cy="877664"/>
          </a:xfrm>
        </p:spPr>
        <p:txBody>
          <a:bodyPr/>
          <a:lstStyle/>
          <a:p>
            <a:r>
              <a:rPr lang="en-IE" b="1" dirty="0"/>
              <a:t>Combined </a:t>
            </a:r>
            <a:r>
              <a:rPr lang="en-IE" b="1" dirty="0" smtClean="0"/>
              <a:t>Training </a:t>
            </a:r>
            <a:r>
              <a:rPr lang="en-IE" b="1" dirty="0"/>
              <a:t>&amp; Pure Dressage </a:t>
            </a:r>
          </a:p>
        </p:txBody>
      </p:sp>
      <p:sp>
        <p:nvSpPr>
          <p:cNvPr id="3" name="Content Placeholder 2"/>
          <p:cNvSpPr>
            <a:spLocks noGrp="1"/>
          </p:cNvSpPr>
          <p:nvPr>
            <p:ph idx="1"/>
          </p:nvPr>
        </p:nvSpPr>
        <p:spPr>
          <a:xfrm>
            <a:off x="251520" y="1340768"/>
            <a:ext cx="7848872" cy="5184576"/>
          </a:xfrm>
        </p:spPr>
        <p:txBody>
          <a:bodyPr>
            <a:normAutofit/>
          </a:bodyPr>
          <a:lstStyle/>
          <a:p>
            <a:r>
              <a:rPr lang="en-GB" sz="2400" dirty="0"/>
              <a:t>Combined training –Area Qualifier </a:t>
            </a:r>
            <a:r>
              <a:rPr lang="en-GB" sz="2400" dirty="0" smtClean="0"/>
              <a:t>10</a:t>
            </a:r>
            <a:r>
              <a:rPr lang="en-GB" sz="2400" baseline="30000" dirty="0" smtClean="0"/>
              <a:t>th</a:t>
            </a:r>
            <a:r>
              <a:rPr lang="en-GB" sz="2400" dirty="0" smtClean="0"/>
              <a:t> July, Boswell </a:t>
            </a:r>
          </a:p>
          <a:p>
            <a:pPr marL="0" indent="0">
              <a:buNone/>
            </a:pPr>
            <a:endParaRPr lang="en-GB" sz="2400" dirty="0" smtClean="0"/>
          </a:p>
          <a:p>
            <a:r>
              <a:rPr lang="en-IE" sz="2400" dirty="0" smtClean="0"/>
              <a:t>10 </a:t>
            </a:r>
            <a:r>
              <a:rPr lang="en-IE" sz="2400" dirty="0"/>
              <a:t>members travelled, the club was very well </a:t>
            </a:r>
            <a:r>
              <a:rPr lang="en-IE" sz="2400" dirty="0" smtClean="0"/>
              <a:t>represented in all categories. </a:t>
            </a:r>
          </a:p>
          <a:p>
            <a:r>
              <a:rPr lang="en-IE" sz="2400" b="1" dirty="0" smtClean="0">
                <a:solidFill>
                  <a:schemeClr val="accent5"/>
                </a:solidFill>
              </a:rPr>
              <a:t>Results: 4 x 1</a:t>
            </a:r>
            <a:r>
              <a:rPr lang="en-IE" sz="2400" b="1" baseline="30000" dirty="0" smtClean="0">
                <a:solidFill>
                  <a:schemeClr val="accent5"/>
                </a:solidFill>
              </a:rPr>
              <a:t>st</a:t>
            </a:r>
            <a:r>
              <a:rPr lang="en-IE" sz="2400" b="1" dirty="0" smtClean="0">
                <a:solidFill>
                  <a:schemeClr val="accent5"/>
                </a:solidFill>
              </a:rPr>
              <a:t> places  Phenomenal result </a:t>
            </a:r>
          </a:p>
          <a:p>
            <a:r>
              <a:rPr lang="en-IE" sz="2400" dirty="0" smtClean="0"/>
              <a:t>Open - </a:t>
            </a:r>
            <a:r>
              <a:rPr lang="en-IE" sz="2400" dirty="0" err="1" smtClean="0"/>
              <a:t>Ailish</a:t>
            </a:r>
            <a:r>
              <a:rPr lang="en-IE" sz="2400" dirty="0" smtClean="0"/>
              <a:t> </a:t>
            </a:r>
            <a:r>
              <a:rPr lang="en-IE" sz="2400" dirty="0"/>
              <a:t>Osbourne </a:t>
            </a:r>
            <a:r>
              <a:rPr lang="en-IE" sz="2400" dirty="0" smtClean="0"/>
              <a:t>1</a:t>
            </a:r>
            <a:r>
              <a:rPr lang="en-IE" sz="2400" baseline="30000" dirty="0" smtClean="0"/>
              <a:t>st</a:t>
            </a:r>
            <a:endParaRPr lang="en-IE" sz="2400" dirty="0" smtClean="0"/>
          </a:p>
          <a:p>
            <a:r>
              <a:rPr lang="en-IE" sz="2400" dirty="0" smtClean="0"/>
              <a:t>Intermediate - Holly Malone  1</a:t>
            </a:r>
            <a:r>
              <a:rPr lang="en-IE" sz="2400" baseline="30000" dirty="0" smtClean="0"/>
              <a:t>st, </a:t>
            </a:r>
            <a:r>
              <a:rPr lang="en-IE" sz="2400" dirty="0" smtClean="0"/>
              <a:t>Jack Carr placed 4</a:t>
            </a:r>
            <a:r>
              <a:rPr lang="en-IE" sz="2400" baseline="30000" dirty="0" smtClean="0"/>
              <a:t>th</a:t>
            </a:r>
            <a:endParaRPr lang="en-IE" sz="2400" dirty="0" smtClean="0"/>
          </a:p>
          <a:p>
            <a:r>
              <a:rPr lang="en-IE" sz="2400" dirty="0" smtClean="0"/>
              <a:t>Junior - Rachel Carr 1</a:t>
            </a:r>
            <a:r>
              <a:rPr lang="en-IE" sz="2400" baseline="30000" dirty="0" smtClean="0"/>
              <a:t>st</a:t>
            </a:r>
            <a:endParaRPr lang="en-IE" sz="2400" dirty="0" smtClean="0"/>
          </a:p>
          <a:p>
            <a:r>
              <a:rPr lang="en-IE" sz="2400" dirty="0"/>
              <a:t>Under 12 </a:t>
            </a:r>
            <a:r>
              <a:rPr lang="en-IE" sz="2400" dirty="0" smtClean="0"/>
              <a:t>- Eliza Kavanagh 1</a:t>
            </a:r>
            <a:r>
              <a:rPr lang="en-IE" sz="2400" baseline="30000" dirty="0" smtClean="0"/>
              <a:t>st</a:t>
            </a:r>
            <a:r>
              <a:rPr lang="en-IE" sz="2400" dirty="0" smtClean="0"/>
              <a:t> </a:t>
            </a:r>
          </a:p>
          <a:p>
            <a:r>
              <a:rPr lang="en-IE" sz="2400" dirty="0"/>
              <a:t>Under 10 </a:t>
            </a:r>
            <a:r>
              <a:rPr lang="en-IE" sz="2400" dirty="0" smtClean="0"/>
              <a:t>- Ellie Kavanagh 3</a:t>
            </a:r>
            <a:r>
              <a:rPr lang="en-IE" sz="2400" baseline="30000" dirty="0" smtClean="0"/>
              <a:t>rd</a:t>
            </a:r>
            <a:endParaRPr lang="en-IE" sz="2400" dirty="0" smtClean="0"/>
          </a:p>
          <a:p>
            <a:pPr marL="0" indent="0">
              <a:buNone/>
            </a:pPr>
            <a:endParaRPr lang="en-IE" sz="2400" dirty="0"/>
          </a:p>
          <a:p>
            <a:pPr marL="0" indent="0">
              <a:buNone/>
            </a:pPr>
            <a:endParaRPr lang="en-IE" sz="2400" dirty="0" smtClean="0"/>
          </a:p>
          <a:p>
            <a:pPr marL="0" indent="0">
              <a:buNone/>
            </a:pPr>
            <a:endParaRPr lang="en-IE" sz="2400" dirty="0"/>
          </a:p>
          <a:p>
            <a:pPr marL="0" indent="0">
              <a:buNone/>
            </a:pPr>
            <a:endParaRPr lang="en-IE" sz="2400" dirty="0"/>
          </a:p>
        </p:txBody>
      </p:sp>
    </p:spTree>
    <p:extLst>
      <p:ext uri="{BB962C8B-B14F-4D97-AF65-F5344CB8AC3E}">
        <p14:creationId xmlns:p14="http://schemas.microsoft.com/office/powerpoint/2010/main" val="37312284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03648" y="836712"/>
            <a:ext cx="6192688" cy="468052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941613278"/>
              </p:ext>
            </p:extLst>
          </p:nvPr>
        </p:nvGraphicFramePr>
        <p:xfrm>
          <a:off x="1524000" y="5805264"/>
          <a:ext cx="6096000" cy="936104"/>
        </p:xfrm>
        <a:graphic>
          <a:graphicData uri="http://schemas.openxmlformats.org/drawingml/2006/table">
            <a:tbl>
              <a:tblPr firstRow="1" bandRow="1">
                <a:tableStyleId>{5C22544A-7EE6-4342-B048-85BDC9FD1C3A}</a:tableStyleId>
              </a:tblPr>
              <a:tblGrid>
                <a:gridCol w="6096000"/>
              </a:tblGrid>
              <a:tr h="936104">
                <a:tc>
                  <a:txBody>
                    <a:bodyPr/>
                    <a:lstStyle/>
                    <a:p>
                      <a:pPr algn="ctr"/>
                      <a:r>
                        <a:rPr lang="en-IE" sz="2400" dirty="0" err="1" smtClean="0">
                          <a:solidFill>
                            <a:schemeClr val="bg1"/>
                          </a:solidFill>
                        </a:rPr>
                        <a:t>Áilish</a:t>
                      </a:r>
                      <a:r>
                        <a:rPr lang="en-IE" sz="2400" dirty="0" smtClean="0">
                          <a:solidFill>
                            <a:schemeClr val="bg1"/>
                          </a:solidFill>
                        </a:rPr>
                        <a:t>, Ellen, Rachel, Holly, Jack</a:t>
                      </a:r>
                      <a:r>
                        <a:rPr lang="en-IE" sz="2400" baseline="0" dirty="0" smtClean="0">
                          <a:solidFill>
                            <a:schemeClr val="bg1"/>
                          </a:solidFill>
                        </a:rPr>
                        <a:t> </a:t>
                      </a:r>
                      <a:endParaRPr lang="en-IE" sz="2400" dirty="0">
                        <a:solidFill>
                          <a:schemeClr val="bg1"/>
                        </a:solidFill>
                      </a:endParaRPr>
                    </a:p>
                  </a:txBody>
                  <a:tcPr/>
                </a:tc>
              </a:tr>
            </a:tbl>
          </a:graphicData>
        </a:graphic>
      </p:graphicFrame>
    </p:spTree>
    <p:extLst>
      <p:ext uri="{BB962C8B-B14F-4D97-AF65-F5344CB8AC3E}">
        <p14:creationId xmlns:p14="http://schemas.microsoft.com/office/powerpoint/2010/main" val="31094256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83568" y="924224"/>
            <a:ext cx="3419768" cy="388143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065623738"/>
              </p:ext>
            </p:extLst>
          </p:nvPr>
        </p:nvGraphicFramePr>
        <p:xfrm>
          <a:off x="683568" y="4941168"/>
          <a:ext cx="3419768" cy="648072"/>
        </p:xfrm>
        <a:graphic>
          <a:graphicData uri="http://schemas.openxmlformats.org/drawingml/2006/table">
            <a:tbl>
              <a:tblPr firstRow="1" bandRow="1">
                <a:tableStyleId>{5C22544A-7EE6-4342-B048-85BDC9FD1C3A}</a:tableStyleId>
              </a:tblPr>
              <a:tblGrid>
                <a:gridCol w="3419768"/>
              </a:tblGrid>
              <a:tr h="648072">
                <a:tc>
                  <a:txBody>
                    <a:bodyPr/>
                    <a:lstStyle/>
                    <a:p>
                      <a:pPr algn="ctr"/>
                      <a:r>
                        <a:rPr lang="en-IE" sz="3200" dirty="0" smtClean="0">
                          <a:solidFill>
                            <a:schemeClr val="bg1"/>
                          </a:solidFill>
                        </a:rPr>
                        <a:t>Ellie Kavanagh </a:t>
                      </a:r>
                      <a:endParaRPr lang="en-IE" sz="3200" dirty="0">
                        <a:solidFill>
                          <a:schemeClr val="bg1"/>
                        </a:solidFill>
                      </a:endParaRPr>
                    </a:p>
                  </a:txBody>
                  <a:tcPr/>
                </a:tc>
              </a:tr>
            </a:tbl>
          </a:graphicData>
        </a:graphic>
      </p:graphicFrame>
      <p:pic>
        <p:nvPicPr>
          <p:cNvPr id="6" name="Picture 5"/>
          <p:cNvPicPr>
            <a:picLocks noChangeAspect="1"/>
          </p:cNvPicPr>
          <p:nvPr/>
        </p:nvPicPr>
        <p:blipFill>
          <a:blip r:embed="rId3"/>
          <a:stretch>
            <a:fillRect/>
          </a:stretch>
        </p:blipFill>
        <p:spPr>
          <a:xfrm>
            <a:off x="5220072" y="356672"/>
            <a:ext cx="2232248" cy="5016543"/>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601261751"/>
              </p:ext>
            </p:extLst>
          </p:nvPr>
        </p:nvGraphicFramePr>
        <p:xfrm>
          <a:off x="4932040" y="5733256"/>
          <a:ext cx="2736304" cy="518160"/>
        </p:xfrm>
        <a:graphic>
          <a:graphicData uri="http://schemas.openxmlformats.org/drawingml/2006/table">
            <a:tbl>
              <a:tblPr firstRow="1" bandRow="1">
                <a:tableStyleId>{5C22544A-7EE6-4342-B048-85BDC9FD1C3A}</a:tableStyleId>
              </a:tblPr>
              <a:tblGrid>
                <a:gridCol w="2736304"/>
              </a:tblGrid>
              <a:tr h="504056">
                <a:tc>
                  <a:txBody>
                    <a:bodyPr/>
                    <a:lstStyle/>
                    <a:p>
                      <a:pPr algn="ctr"/>
                      <a:r>
                        <a:rPr lang="en-IE" sz="2800" dirty="0" smtClean="0">
                          <a:solidFill>
                            <a:schemeClr val="bg1"/>
                          </a:solidFill>
                        </a:rPr>
                        <a:t>Eliza Kavanagh </a:t>
                      </a:r>
                      <a:endParaRPr lang="en-IE" sz="2800" dirty="0">
                        <a:solidFill>
                          <a:schemeClr val="bg1"/>
                        </a:solidFill>
                      </a:endParaRPr>
                    </a:p>
                  </a:txBody>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683060526"/>
              </p:ext>
            </p:extLst>
          </p:nvPr>
        </p:nvGraphicFramePr>
        <p:xfrm>
          <a:off x="683568" y="260649"/>
          <a:ext cx="4248472" cy="432047"/>
        </p:xfrm>
        <a:graphic>
          <a:graphicData uri="http://schemas.openxmlformats.org/drawingml/2006/table">
            <a:tbl>
              <a:tblPr firstRow="1" bandRow="1">
                <a:tableStyleId>{5C22544A-7EE6-4342-B048-85BDC9FD1C3A}</a:tableStyleId>
              </a:tblPr>
              <a:tblGrid>
                <a:gridCol w="4248472"/>
              </a:tblGrid>
              <a:tr h="432047">
                <a:tc>
                  <a:txBody>
                    <a:bodyPr/>
                    <a:lstStyle/>
                    <a:p>
                      <a:r>
                        <a:rPr lang="en-IE" sz="2000" dirty="0" smtClean="0">
                          <a:solidFill>
                            <a:schemeClr val="bg1"/>
                          </a:solidFill>
                        </a:rPr>
                        <a:t>Combined training U10 &amp; U12 </a:t>
                      </a:r>
                      <a:endParaRPr lang="en-IE" sz="2000" dirty="0">
                        <a:solidFill>
                          <a:schemeClr val="bg1"/>
                        </a:solidFill>
                      </a:endParaRPr>
                    </a:p>
                  </a:txBody>
                  <a:tcPr/>
                </a:tc>
              </a:tr>
            </a:tbl>
          </a:graphicData>
        </a:graphic>
      </p:graphicFrame>
    </p:spTree>
    <p:extLst>
      <p:ext uri="{BB962C8B-B14F-4D97-AF65-F5344CB8AC3E}">
        <p14:creationId xmlns:p14="http://schemas.microsoft.com/office/powerpoint/2010/main" val="14976850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79512" y="188037"/>
            <a:ext cx="6347713" cy="803176"/>
          </a:xfrm>
        </p:spPr>
        <p:txBody>
          <a:bodyPr/>
          <a:lstStyle/>
          <a:p>
            <a:pPr algn="ctr"/>
            <a:r>
              <a:rPr lang="en-GB" altLang="en-US" b="1" dirty="0">
                <a:latin typeface="Arial" panose="020B0604020202020204" pitchFamily="34" charset="0"/>
                <a:cs typeface="Arial" panose="020B0604020202020204" pitchFamily="34" charset="0"/>
              </a:rPr>
              <a:t>Dublin Horse Show </a:t>
            </a:r>
            <a:r>
              <a:rPr lang="en-GB" altLang="en-US" b="1" dirty="0" smtClean="0">
                <a:latin typeface="Arial" panose="020B0604020202020204" pitchFamily="34" charset="0"/>
                <a:cs typeface="Arial" panose="020B0604020202020204" pitchFamily="34" charset="0"/>
              </a:rPr>
              <a:t>2018</a:t>
            </a:r>
            <a:endParaRPr lang="en-GB" altLang="en-US" b="1" dirty="0">
              <a:latin typeface="Arial" panose="020B0604020202020204" pitchFamily="34" charset="0"/>
              <a:cs typeface="Arial" panose="020B0604020202020204" pitchFamily="34" charset="0"/>
            </a:endParaRPr>
          </a:p>
        </p:txBody>
      </p:sp>
      <p:sp>
        <p:nvSpPr>
          <p:cNvPr id="21507" name="Content Placeholder 2"/>
          <p:cNvSpPr>
            <a:spLocks noGrp="1"/>
          </p:cNvSpPr>
          <p:nvPr>
            <p:ph idx="1"/>
          </p:nvPr>
        </p:nvSpPr>
        <p:spPr>
          <a:xfrm>
            <a:off x="179512" y="957538"/>
            <a:ext cx="7848872" cy="5711822"/>
          </a:xfrm>
        </p:spPr>
        <p:txBody>
          <a:bodyPr/>
          <a:lstStyle/>
          <a:p>
            <a:r>
              <a:rPr lang="en-GB" altLang="en-US" sz="2800" dirty="0" smtClean="0">
                <a:latin typeface="Times New Roman" panose="02020603050405020304" pitchFamily="18" charset="0"/>
                <a:cs typeface="Times New Roman" panose="02020603050405020304" pitchFamily="18" charset="0"/>
              </a:rPr>
              <a:t>Holly Malone competed in Combined Training competition and placed 6</a:t>
            </a:r>
            <a:r>
              <a:rPr lang="en-GB" altLang="en-US" sz="2800" baseline="30000" dirty="0" smtClean="0">
                <a:latin typeface="Times New Roman" panose="02020603050405020304" pitchFamily="18" charset="0"/>
                <a:cs typeface="Times New Roman" panose="02020603050405020304" pitchFamily="18" charset="0"/>
              </a:rPr>
              <a:t>th</a:t>
            </a:r>
            <a:r>
              <a:rPr lang="en-GB" altLang="en-US" sz="2800" dirty="0" smtClean="0">
                <a:latin typeface="Times New Roman" panose="02020603050405020304" pitchFamily="18" charset="0"/>
                <a:cs typeface="Times New Roman" panose="02020603050405020304" pitchFamily="18" charset="0"/>
              </a:rPr>
              <a:t> </a:t>
            </a:r>
          </a:p>
          <a:p>
            <a:r>
              <a:rPr lang="en-GB" altLang="en-US" sz="2800" dirty="0" err="1">
                <a:latin typeface="Times New Roman" panose="02020603050405020304" pitchFamily="18" charset="0"/>
                <a:cs typeface="Times New Roman" panose="02020603050405020304" pitchFamily="18" charset="0"/>
              </a:rPr>
              <a:t>Á</a:t>
            </a:r>
            <a:r>
              <a:rPr lang="en-GB" altLang="en-US" sz="2800" dirty="0" err="1" smtClean="0">
                <a:latin typeface="Times New Roman" panose="02020603050405020304" pitchFamily="18" charset="0"/>
                <a:cs typeface="Times New Roman" panose="02020603050405020304" pitchFamily="18" charset="0"/>
              </a:rPr>
              <a:t>ilish</a:t>
            </a:r>
            <a:r>
              <a:rPr lang="en-GB" altLang="en-US" sz="2800" dirty="0" smtClean="0">
                <a:latin typeface="Times New Roman" panose="02020603050405020304" pitchFamily="18" charset="0"/>
                <a:cs typeface="Times New Roman" panose="02020603050405020304" pitchFamily="18" charset="0"/>
              </a:rPr>
              <a:t> Osbourne competed at open level of CT, retired following dressage due to injury. </a:t>
            </a:r>
            <a:endParaRPr lang="en-GB" altLang="en-US" sz="2800" dirty="0">
              <a:latin typeface="Times New Roman" panose="02020603050405020304" pitchFamily="18" charset="0"/>
              <a:cs typeface="Times New Roman" panose="02020603050405020304" pitchFamily="18" charset="0"/>
            </a:endParaRPr>
          </a:p>
          <a:p>
            <a:endParaRPr lang="en-GB" altLang="en-US" sz="2800" dirty="0">
              <a:latin typeface="Times New Roman" panose="02020603050405020304" pitchFamily="18" charset="0"/>
              <a:cs typeface="Times New Roman" panose="02020603050405020304" pitchFamily="18" charset="0"/>
            </a:endParaRPr>
          </a:p>
        </p:txBody>
      </p:sp>
      <p:sp>
        <p:nvSpPr>
          <p:cNvPr id="21508" name="Title 1"/>
          <p:cNvSpPr txBox="1">
            <a:spLocks/>
          </p:cNvSpPr>
          <p:nvPr/>
        </p:nvSpPr>
        <p:spPr bwMode="auto">
          <a:xfrm>
            <a:off x="457200" y="2780928"/>
            <a:ext cx="82296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GB" altLang="en-US" sz="44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3212976"/>
            <a:ext cx="4248472" cy="3456384"/>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64001146"/>
              </p:ext>
            </p:extLst>
          </p:nvPr>
        </p:nvGraphicFramePr>
        <p:xfrm>
          <a:off x="4572000" y="4509120"/>
          <a:ext cx="3048000" cy="504056"/>
        </p:xfrm>
        <a:graphic>
          <a:graphicData uri="http://schemas.openxmlformats.org/drawingml/2006/table">
            <a:tbl>
              <a:tblPr firstRow="1" bandRow="1">
                <a:tableStyleId>{5C22544A-7EE6-4342-B048-85BDC9FD1C3A}</a:tableStyleId>
              </a:tblPr>
              <a:tblGrid>
                <a:gridCol w="3048000"/>
              </a:tblGrid>
              <a:tr h="504056">
                <a:tc>
                  <a:txBody>
                    <a:bodyPr/>
                    <a:lstStyle/>
                    <a:p>
                      <a:r>
                        <a:rPr lang="en-IE" dirty="0" smtClean="0"/>
                        <a:t>Holly and her pony </a:t>
                      </a:r>
                      <a:r>
                        <a:rPr lang="en-IE" dirty="0" err="1" smtClean="0"/>
                        <a:t>Fionn</a:t>
                      </a:r>
                      <a:endParaRPr lang="en-IE" dirty="0"/>
                    </a:p>
                  </a:txBody>
                  <a:tcPr/>
                </a:tc>
              </a:tr>
            </a:tbl>
          </a:graphicData>
        </a:graphic>
      </p:graphicFrame>
    </p:spTree>
    <p:extLst>
      <p:ext uri="{BB962C8B-B14F-4D97-AF65-F5344CB8AC3E}">
        <p14:creationId xmlns:p14="http://schemas.microsoft.com/office/powerpoint/2010/main" val="22537599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ubtitle 2"/>
          <p:cNvSpPr>
            <a:spLocks noGrp="1"/>
          </p:cNvSpPr>
          <p:nvPr>
            <p:ph idx="1"/>
          </p:nvPr>
        </p:nvSpPr>
        <p:spPr>
          <a:xfrm>
            <a:off x="179512" y="1052736"/>
            <a:ext cx="4752528" cy="5605536"/>
          </a:xfrm>
        </p:spPr>
        <p:txBody>
          <a:bodyPr>
            <a:normAutofit/>
          </a:bodyPr>
          <a:lstStyle/>
          <a:p>
            <a:pPr algn="l"/>
            <a:endParaRPr lang="en-IE" altLang="en-US" dirty="0">
              <a:solidFill>
                <a:schemeClr val="tx1"/>
              </a:solidFill>
              <a:latin typeface="Times New Roman" panose="02020603050405020304" pitchFamily="18" charset="0"/>
              <a:cs typeface="Times New Roman" panose="02020603050405020304" pitchFamily="18" charset="0"/>
            </a:endParaRPr>
          </a:p>
          <a:p>
            <a:pPr algn="l"/>
            <a:endParaRPr lang="en-IE" altLang="en-US" dirty="0">
              <a:solidFill>
                <a:schemeClr val="tx1"/>
              </a:solidFill>
              <a:latin typeface="Times New Roman" panose="02020603050405020304" pitchFamily="18" charset="0"/>
              <a:cs typeface="Times New Roman" panose="02020603050405020304" pitchFamily="18" charset="0"/>
            </a:endParaRPr>
          </a:p>
          <a:p>
            <a:pPr marL="0" indent="0" algn="l">
              <a:buNone/>
            </a:pPr>
            <a:endParaRPr lang="en-IE" altLang="en-US" dirty="0">
              <a:solidFill>
                <a:schemeClr val="tx1"/>
              </a:solidFill>
              <a:latin typeface="Times New Roman" panose="02020603050405020304" pitchFamily="18" charset="0"/>
              <a:cs typeface="Times New Roman" panose="02020603050405020304" pitchFamily="18" charset="0"/>
            </a:endParaRPr>
          </a:p>
          <a:p>
            <a:pPr algn="l"/>
            <a:endParaRPr lang="en-IE" altLang="en-US" dirty="0">
              <a:solidFill>
                <a:schemeClr val="tx1"/>
              </a:solidFill>
              <a:latin typeface="Times New Roman" panose="02020603050405020304" pitchFamily="18" charset="0"/>
              <a:cs typeface="Times New Roman" panose="02020603050405020304" pitchFamily="18" charset="0"/>
            </a:endParaRPr>
          </a:p>
          <a:p>
            <a:pPr algn="l"/>
            <a:endParaRPr lang="en-IE" altLang="en-US"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5112063" y="1063824"/>
            <a:ext cx="3672408" cy="3168352"/>
          </a:xfrm>
          <a:prstGeom prst="rect">
            <a:avLst/>
          </a:prstGeom>
        </p:spPr>
      </p:pic>
      <p:pic>
        <p:nvPicPr>
          <p:cNvPr id="2" name="Picture 1"/>
          <p:cNvPicPr>
            <a:picLocks noChangeAspect="1"/>
          </p:cNvPicPr>
          <p:nvPr/>
        </p:nvPicPr>
        <p:blipFill>
          <a:blip r:embed="rId4"/>
          <a:stretch>
            <a:fillRect/>
          </a:stretch>
        </p:blipFill>
        <p:spPr>
          <a:xfrm>
            <a:off x="359535" y="172864"/>
            <a:ext cx="1584176" cy="244827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502140445"/>
              </p:ext>
            </p:extLst>
          </p:nvPr>
        </p:nvGraphicFramePr>
        <p:xfrm>
          <a:off x="2123734" y="260648"/>
          <a:ext cx="2088226" cy="2011680"/>
        </p:xfrm>
        <a:graphic>
          <a:graphicData uri="http://schemas.openxmlformats.org/drawingml/2006/table">
            <a:tbl>
              <a:tblPr firstRow="1" bandRow="1">
                <a:tableStyleId>{5C22544A-7EE6-4342-B048-85BDC9FD1C3A}</a:tableStyleId>
              </a:tblPr>
              <a:tblGrid>
                <a:gridCol w="2088226"/>
              </a:tblGrid>
              <a:tr h="1800200">
                <a:tc>
                  <a:txBody>
                    <a:bodyPr/>
                    <a:lstStyle/>
                    <a:p>
                      <a:pPr algn="ctr"/>
                      <a:r>
                        <a:rPr lang="en-IE" dirty="0" smtClean="0">
                          <a:solidFill>
                            <a:schemeClr val="bg1"/>
                          </a:solidFill>
                        </a:rPr>
                        <a:t>Rachel Carr</a:t>
                      </a:r>
                      <a:r>
                        <a:rPr lang="en-IE" baseline="0" dirty="0" smtClean="0">
                          <a:solidFill>
                            <a:schemeClr val="bg1"/>
                          </a:solidFill>
                        </a:rPr>
                        <a:t> receiving her rosette for being placed in the Top 10 individually in UK </a:t>
                      </a:r>
                      <a:r>
                        <a:rPr lang="en-IE" baseline="0" dirty="0" smtClean="0">
                          <a:solidFill>
                            <a:schemeClr val="bg1"/>
                          </a:solidFill>
                        </a:rPr>
                        <a:t>Championships. </a:t>
                      </a:r>
                      <a:endParaRPr lang="en-IE" dirty="0"/>
                    </a:p>
                  </a:txBody>
                  <a:tcPr/>
                </a:tc>
              </a:tr>
            </a:tbl>
          </a:graphicData>
        </a:graphic>
      </p:graphicFrame>
      <p:graphicFrame>
        <p:nvGraphicFramePr>
          <p:cNvPr id="5" name="Table 4"/>
          <p:cNvGraphicFramePr>
            <a:graphicFrameLocks noGrp="1"/>
          </p:cNvGraphicFramePr>
          <p:nvPr>
            <p:extLst/>
          </p:nvPr>
        </p:nvGraphicFramePr>
        <p:xfrm>
          <a:off x="5112063" y="4581128"/>
          <a:ext cx="3564392" cy="1224136"/>
        </p:xfrm>
        <a:graphic>
          <a:graphicData uri="http://schemas.openxmlformats.org/drawingml/2006/table">
            <a:tbl>
              <a:tblPr firstRow="1" bandRow="1">
                <a:tableStyleId>{5C22544A-7EE6-4342-B048-85BDC9FD1C3A}</a:tableStyleId>
              </a:tblPr>
              <a:tblGrid>
                <a:gridCol w="3564392"/>
              </a:tblGrid>
              <a:tr h="1224136">
                <a:tc>
                  <a:txBody>
                    <a:bodyPr/>
                    <a:lstStyle/>
                    <a:p>
                      <a:pPr algn="ctr"/>
                      <a:r>
                        <a:rPr lang="en-IE" dirty="0" smtClean="0">
                          <a:solidFill>
                            <a:schemeClr val="bg1"/>
                          </a:solidFill>
                        </a:rPr>
                        <a:t>Pure</a:t>
                      </a:r>
                      <a:r>
                        <a:rPr lang="en-IE" baseline="0" dirty="0" smtClean="0">
                          <a:solidFill>
                            <a:schemeClr val="bg1"/>
                          </a:solidFill>
                        </a:rPr>
                        <a:t> Dressage team being presented with Bill Fisk Trophy by Ms. Barbara Micks and Kate Harvey at Irish Championships </a:t>
                      </a:r>
                      <a:endParaRPr lang="en-IE" dirty="0">
                        <a:solidFill>
                          <a:schemeClr val="bg1"/>
                        </a:solidFill>
                      </a:endParaRPr>
                    </a:p>
                  </a:txBody>
                  <a:tcPr/>
                </a:tc>
              </a:tr>
            </a:tbl>
          </a:graphicData>
        </a:graphic>
      </p:graphicFrame>
      <p:pic>
        <p:nvPicPr>
          <p:cNvPr id="6" name="Picture 5"/>
          <p:cNvPicPr>
            <a:picLocks noChangeAspect="1"/>
          </p:cNvPicPr>
          <p:nvPr/>
        </p:nvPicPr>
        <p:blipFill>
          <a:blip r:embed="rId5"/>
          <a:stretch>
            <a:fillRect/>
          </a:stretch>
        </p:blipFill>
        <p:spPr>
          <a:xfrm>
            <a:off x="359535" y="2895243"/>
            <a:ext cx="1877350" cy="335506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02452195"/>
              </p:ext>
            </p:extLst>
          </p:nvPr>
        </p:nvGraphicFramePr>
        <p:xfrm>
          <a:off x="2555776" y="3645024"/>
          <a:ext cx="2016224" cy="2286000"/>
        </p:xfrm>
        <a:graphic>
          <a:graphicData uri="http://schemas.openxmlformats.org/drawingml/2006/table">
            <a:tbl>
              <a:tblPr firstRow="1" bandRow="1">
                <a:tableStyleId>{5C22544A-7EE6-4342-B048-85BDC9FD1C3A}</a:tableStyleId>
              </a:tblPr>
              <a:tblGrid>
                <a:gridCol w="2016224"/>
              </a:tblGrid>
              <a:tr h="2232248">
                <a:tc>
                  <a:txBody>
                    <a:bodyPr/>
                    <a:lstStyle/>
                    <a:p>
                      <a:r>
                        <a:rPr lang="en-IE" dirty="0" smtClean="0">
                          <a:solidFill>
                            <a:schemeClr val="bg1"/>
                          </a:solidFill>
                        </a:rPr>
                        <a:t>Jack Carr receiving</a:t>
                      </a:r>
                      <a:r>
                        <a:rPr lang="en-IE" baseline="0" dirty="0" smtClean="0">
                          <a:solidFill>
                            <a:schemeClr val="bg1"/>
                          </a:solidFill>
                        </a:rPr>
                        <a:t> his rosette for being placed </a:t>
                      </a:r>
                      <a:r>
                        <a:rPr lang="en-IE" baseline="0" dirty="0" smtClean="0">
                          <a:solidFill>
                            <a:schemeClr val="bg1"/>
                          </a:solidFill>
                        </a:rPr>
                        <a:t>6th </a:t>
                      </a:r>
                      <a:r>
                        <a:rPr lang="en-IE" baseline="0" dirty="0" smtClean="0">
                          <a:solidFill>
                            <a:schemeClr val="bg1"/>
                          </a:solidFill>
                        </a:rPr>
                        <a:t>in his arena in Open Competition at UK Championships </a:t>
                      </a:r>
                      <a:endParaRPr lang="en-IE" dirty="0">
                        <a:solidFill>
                          <a:schemeClr val="bg1"/>
                        </a:solidFill>
                      </a:endParaRPr>
                    </a:p>
                  </a:txBody>
                  <a:tcPr/>
                </a:tc>
              </a:tr>
            </a:tbl>
          </a:graphicData>
        </a:graphic>
      </p:graphicFrame>
    </p:spTree>
    <p:extLst>
      <p:ext uri="{BB962C8B-B14F-4D97-AF65-F5344CB8AC3E}">
        <p14:creationId xmlns:p14="http://schemas.microsoft.com/office/powerpoint/2010/main" val="34590871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468313" y="908050"/>
            <a:ext cx="8229600" cy="4525963"/>
          </a:xfrm>
        </p:spPr>
        <p:txBody>
          <a:bodyPr/>
          <a:lstStyle/>
          <a:p>
            <a:pPr marL="0" indent="0" algn="ctr" eaLnBrk="1" hangingPunct="1">
              <a:buFont typeface="Arial" panose="020B0604020202020204" pitchFamily="34" charset="0"/>
              <a:buNone/>
            </a:pPr>
            <a:r>
              <a:rPr lang="en-IE" altLang="en-US" sz="3200" dirty="0" smtClean="0">
                <a:latin typeface="Arial Black" panose="020B0A04020102020204" pitchFamily="34" charset="0"/>
              </a:rPr>
              <a:t>District Commissioner Report for 2018</a:t>
            </a:r>
          </a:p>
          <a:p>
            <a:pPr marL="0" indent="0" algn="ctr" eaLnBrk="1" hangingPunct="1">
              <a:buFont typeface="Arial" panose="020B0604020202020204" pitchFamily="34" charset="0"/>
              <a:buNone/>
            </a:pPr>
            <a:endParaRPr lang="en-IE" altLang="en-US" sz="3200" dirty="0" smtClean="0">
              <a:latin typeface="Arial Black" panose="020B0A04020102020204" pitchFamily="34" charset="0"/>
            </a:endParaRPr>
          </a:p>
          <a:p>
            <a:pPr marL="0" indent="0" algn="ctr" eaLnBrk="1" hangingPunct="1">
              <a:buFont typeface="Arial" panose="020B0604020202020204" pitchFamily="34" charset="0"/>
              <a:buNone/>
            </a:pPr>
            <a:r>
              <a:rPr lang="en-IE" altLang="en-US" sz="2400" dirty="0" smtClean="0">
                <a:latin typeface="Arial Black" panose="020B0A04020102020204" pitchFamily="34" charset="0"/>
              </a:rPr>
              <a:t>DC’s: Mr. </a:t>
            </a:r>
            <a:r>
              <a:rPr lang="en-IE" altLang="en-US" sz="2400" dirty="0" smtClean="0">
                <a:solidFill>
                  <a:schemeClr val="tx1"/>
                </a:solidFill>
                <a:latin typeface="Arial Black" panose="020B0A04020102020204" pitchFamily="34" charset="0"/>
              </a:rPr>
              <a:t>Ivan Hatton &amp; Mr. David Burgess</a:t>
            </a:r>
          </a:p>
          <a:p>
            <a:pPr marL="0" indent="0" algn="ctr" eaLnBrk="1" hangingPunct="1">
              <a:buFont typeface="Arial" panose="020B0604020202020204" pitchFamily="34" charset="0"/>
              <a:buNone/>
            </a:pPr>
            <a:r>
              <a:rPr lang="en-IE" altLang="en-US" sz="2400" dirty="0" smtClean="0">
                <a:latin typeface="Arial Black" panose="020B0A04020102020204" pitchFamily="34" charset="0"/>
              </a:rPr>
              <a:t>Secretary/ Assistant D/C  – Ms. Eliz </a:t>
            </a:r>
            <a:r>
              <a:rPr lang="en-IE" altLang="en-US" sz="2400" dirty="0" smtClean="0">
                <a:solidFill>
                  <a:schemeClr val="tx1"/>
                </a:solidFill>
                <a:latin typeface="Arial Black" panose="020B0A04020102020204" pitchFamily="34" charset="0"/>
              </a:rPr>
              <a:t>Malone</a:t>
            </a:r>
          </a:p>
          <a:p>
            <a:pPr marL="0" indent="0" algn="ctr" eaLnBrk="1" hangingPunct="1">
              <a:buFont typeface="Arial" panose="020B0604020202020204" pitchFamily="34" charset="0"/>
              <a:buNone/>
            </a:pPr>
            <a:r>
              <a:rPr lang="en-IE" altLang="en-US" sz="2400" dirty="0" smtClean="0">
                <a:latin typeface="Arial Black" panose="020B0A04020102020204" pitchFamily="34" charset="0"/>
              </a:rPr>
              <a:t>Treasurer: Pat Bevan </a:t>
            </a:r>
            <a:endParaRPr lang="en-IE" altLang="en-US" sz="2400" dirty="0">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09599" y="260648"/>
            <a:ext cx="7778825" cy="1008112"/>
          </a:xfrm>
        </p:spPr>
        <p:txBody>
          <a:bodyPr>
            <a:normAutofit fontScale="90000"/>
          </a:bodyPr>
          <a:lstStyle/>
          <a:p>
            <a:pPr algn="ctr"/>
            <a:r>
              <a:rPr lang="en-GB" altLang="en-US" b="1" dirty="0" smtClean="0">
                <a:latin typeface="Arial" panose="020B0604020202020204" pitchFamily="34" charset="0"/>
                <a:cs typeface="Arial" panose="020B0604020202020204" pitchFamily="34" charset="0"/>
              </a:rPr>
              <a:t>Carlow Team who travelled to UK Pony Club Championships </a:t>
            </a:r>
            <a:r>
              <a:rPr lang="en-GB" altLang="en-US" b="1" dirty="0">
                <a:latin typeface="Arial" panose="020B0604020202020204" pitchFamily="34" charset="0"/>
                <a:cs typeface="Arial" panose="020B0604020202020204" pitchFamily="34" charset="0"/>
              </a:rPr>
              <a:t/>
            </a:r>
            <a:br>
              <a:rPr lang="en-GB" altLang="en-US" b="1" dirty="0">
                <a:latin typeface="Arial" panose="020B0604020202020204" pitchFamily="34" charset="0"/>
                <a:cs typeface="Arial" panose="020B0604020202020204" pitchFamily="34" charset="0"/>
              </a:rPr>
            </a:br>
            <a:endParaRPr lang="en-GB" altLang="en-US" b="1" dirty="0">
              <a:latin typeface="Arial" panose="020B0604020202020204" pitchFamily="34" charset="0"/>
              <a:cs typeface="Arial" panose="020B0604020202020204" pitchFamily="34" charset="0"/>
            </a:endParaRPr>
          </a:p>
        </p:txBody>
      </p:sp>
      <p:sp>
        <p:nvSpPr>
          <p:cNvPr id="19459" name="Content Placeholder 2"/>
          <p:cNvSpPr>
            <a:spLocks noGrp="1"/>
          </p:cNvSpPr>
          <p:nvPr>
            <p:ph idx="1"/>
          </p:nvPr>
        </p:nvSpPr>
        <p:spPr>
          <a:xfrm>
            <a:off x="609598" y="836712"/>
            <a:ext cx="8138865" cy="5204651"/>
          </a:xfrm>
        </p:spPr>
        <p:txBody>
          <a:bodyPr>
            <a:normAutofit/>
          </a:bodyPr>
          <a:lstStyle/>
          <a:p>
            <a:pPr marL="0" indent="0" algn="ctr">
              <a:buFont typeface="Arial" panose="020B0604020202020204" pitchFamily="34" charset="0"/>
              <a:buNone/>
            </a:pPr>
            <a:endParaRPr lang="en-GB" altLang="en-US" sz="2000" dirty="0" smtClean="0"/>
          </a:p>
          <a:p>
            <a:pPr marL="0" indent="0" algn="ctr">
              <a:buFont typeface="Arial" panose="020B0604020202020204" pitchFamily="34" charset="0"/>
              <a:buNone/>
            </a:pPr>
            <a:r>
              <a:rPr lang="en-GB" altLang="en-US" sz="2000" dirty="0" smtClean="0"/>
              <a:t>Pure </a:t>
            </a:r>
            <a:r>
              <a:rPr lang="en-GB" altLang="en-US" sz="2000" dirty="0"/>
              <a:t>dressage: </a:t>
            </a:r>
            <a:endParaRPr lang="en-GB" altLang="en-US" sz="2000" dirty="0" smtClean="0"/>
          </a:p>
          <a:p>
            <a:pPr marL="0" indent="0" algn="ctr">
              <a:buFont typeface="Arial" panose="020B0604020202020204" pitchFamily="34" charset="0"/>
              <a:buNone/>
            </a:pPr>
            <a:r>
              <a:rPr lang="en-GB" altLang="en-US" sz="2000" dirty="0" smtClean="0"/>
              <a:t>Team of Jack Carr, Holly Malone, Rachel Carr, &amp; Ellen Kelly Who competed at UK National </a:t>
            </a:r>
            <a:r>
              <a:rPr lang="en-GB" altLang="en-US" sz="2000" dirty="0"/>
              <a:t>C</a:t>
            </a:r>
            <a:r>
              <a:rPr lang="en-GB" altLang="en-US" sz="2000" dirty="0" smtClean="0"/>
              <a:t>hampionships at Cholmondeley Castle in Chester </a:t>
            </a:r>
            <a:endParaRPr lang="en-GB" altLang="en-US" sz="2000" dirty="0"/>
          </a:p>
          <a:p>
            <a:pPr marL="0" indent="0" algn="ctr">
              <a:buFont typeface="Arial" panose="020B0604020202020204" pitchFamily="34" charset="0"/>
              <a:buNone/>
            </a:pPr>
            <a:endParaRPr lang="en-GB" altLang="en-US" sz="2400" dirty="0" smtClean="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r>
              <a:rPr lang="en-GB" altLang="en-US" sz="2400" dirty="0">
                <a:latin typeface="Times New Roman" panose="02020603050405020304" pitchFamily="18" charset="0"/>
                <a:cs typeface="Times New Roman" panose="02020603050405020304" pitchFamily="18" charset="0"/>
              </a:rPr>
              <a:t> </a:t>
            </a:r>
          </a:p>
          <a:p>
            <a:pPr marL="0" indent="0" algn="ctr">
              <a:buFont typeface="Arial" panose="020B0604020202020204" pitchFamily="34" charset="0"/>
              <a:buNone/>
            </a:pPr>
            <a:endParaRPr lang="en-GB" altLang="en-US" sz="1400" dirty="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endParaRPr lang="en-GB" altLang="en-US" sz="1400" dirty="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r>
              <a:rPr lang="en-GB" altLang="en-US" sz="2800" dirty="0">
                <a:latin typeface="Times New Roman" panose="02020603050405020304" pitchFamily="18" charset="0"/>
                <a:cs typeface="Times New Roman" panose="02020603050405020304" pitchFamily="18" charset="0"/>
              </a:rPr>
              <a:t>Very successful weekend for the </a:t>
            </a:r>
            <a:r>
              <a:rPr lang="en-GB" altLang="en-US" sz="2800" dirty="0" smtClean="0">
                <a:latin typeface="Times New Roman" panose="02020603050405020304" pitchFamily="18" charset="0"/>
                <a:cs typeface="Times New Roman" panose="02020603050405020304" pitchFamily="18" charset="0"/>
              </a:rPr>
              <a:t>club</a:t>
            </a:r>
            <a:endParaRPr lang="en-GB" altLang="en-US" sz="28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971600" y="2636912"/>
            <a:ext cx="6912768" cy="3980514"/>
          </a:xfrm>
          <a:prstGeom prst="rect">
            <a:avLst/>
          </a:prstGeom>
        </p:spPr>
      </p:pic>
    </p:spTree>
    <p:extLst>
      <p:ext uri="{BB962C8B-B14F-4D97-AF65-F5344CB8AC3E}">
        <p14:creationId xmlns:p14="http://schemas.microsoft.com/office/powerpoint/2010/main" val="29340264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332656"/>
            <a:ext cx="7202761" cy="1080120"/>
          </a:xfrm>
        </p:spPr>
        <p:txBody>
          <a:bodyPr>
            <a:noAutofit/>
          </a:bodyPr>
          <a:lstStyle/>
          <a:p>
            <a:pPr algn="ctr"/>
            <a:r>
              <a:rPr lang="en-IE" sz="4400" b="1" dirty="0" smtClean="0"/>
              <a:t>Show jumping </a:t>
            </a:r>
            <a:br>
              <a:rPr lang="en-IE" sz="4400" b="1" dirty="0" smtClean="0"/>
            </a:br>
            <a:endParaRPr lang="en-IE" sz="4400" b="1" dirty="0"/>
          </a:p>
        </p:txBody>
      </p:sp>
      <p:sp>
        <p:nvSpPr>
          <p:cNvPr id="3" name="Content Placeholder 2"/>
          <p:cNvSpPr>
            <a:spLocks noGrp="1"/>
          </p:cNvSpPr>
          <p:nvPr>
            <p:ph idx="1"/>
          </p:nvPr>
        </p:nvSpPr>
        <p:spPr>
          <a:xfrm>
            <a:off x="609599" y="1268760"/>
            <a:ext cx="6347714" cy="4772603"/>
          </a:xfrm>
        </p:spPr>
        <p:txBody>
          <a:bodyPr>
            <a:normAutofit lnSpcReduction="10000"/>
          </a:bodyPr>
          <a:lstStyle/>
          <a:p>
            <a:r>
              <a:rPr lang="en-IE" dirty="0" smtClean="0"/>
              <a:t>Spring league with competition on Coole and Coil </a:t>
            </a:r>
            <a:r>
              <a:rPr lang="en-IE" dirty="0" err="1" smtClean="0"/>
              <a:t>Og</a:t>
            </a:r>
            <a:r>
              <a:rPr lang="en-IE" dirty="0" smtClean="0"/>
              <a:t>. </a:t>
            </a:r>
            <a:endParaRPr lang="en-IE" dirty="0"/>
          </a:p>
          <a:p>
            <a:r>
              <a:rPr lang="en-IE" dirty="0" smtClean="0"/>
              <a:t>3 Qualifiers for the festival </a:t>
            </a:r>
          </a:p>
          <a:p>
            <a:r>
              <a:rPr lang="en-IE" b="1" dirty="0" smtClean="0"/>
              <a:t>Area qualifier in Barnadown</a:t>
            </a:r>
            <a:r>
              <a:rPr lang="en-IE" dirty="0" smtClean="0"/>
              <a:t>, sponsored by </a:t>
            </a:r>
            <a:r>
              <a:rPr lang="en-IE" dirty="0" err="1" smtClean="0"/>
              <a:t>Morrins</a:t>
            </a:r>
            <a:r>
              <a:rPr lang="en-IE" dirty="0" smtClean="0"/>
              <a:t> of </a:t>
            </a:r>
            <a:r>
              <a:rPr lang="en-IE" dirty="0" err="1" smtClean="0"/>
              <a:t>Baltinglass</a:t>
            </a:r>
            <a:r>
              <a:rPr lang="en-IE" dirty="0" smtClean="0"/>
              <a:t> </a:t>
            </a:r>
          </a:p>
          <a:p>
            <a:r>
              <a:rPr lang="en-IE" dirty="0" smtClean="0"/>
              <a:t>Alice </a:t>
            </a:r>
            <a:r>
              <a:rPr lang="en-IE" dirty="0" err="1" smtClean="0"/>
              <a:t>Mernagh</a:t>
            </a:r>
            <a:r>
              <a:rPr lang="en-IE" dirty="0" smtClean="0"/>
              <a:t> x2 teams, Robbie Bailey x8 teams</a:t>
            </a:r>
          </a:p>
          <a:p>
            <a:r>
              <a:rPr lang="en-IE" dirty="0" smtClean="0"/>
              <a:t>John Ledingham x 8 members, Open Individual x 1  </a:t>
            </a:r>
            <a:endParaRPr lang="en-IE" dirty="0"/>
          </a:p>
          <a:p>
            <a:r>
              <a:rPr lang="en-IE" dirty="0" smtClean="0"/>
              <a:t>AM – placed 3</a:t>
            </a:r>
            <a:r>
              <a:rPr lang="en-IE" baseline="30000" dirty="0" smtClean="0"/>
              <a:t>rd</a:t>
            </a:r>
            <a:endParaRPr lang="en-IE" dirty="0" smtClean="0"/>
          </a:p>
          <a:p>
            <a:r>
              <a:rPr lang="en-IE" dirty="0" smtClean="0"/>
              <a:t>RB- 1</a:t>
            </a:r>
            <a:r>
              <a:rPr lang="en-IE" baseline="30000" dirty="0" smtClean="0"/>
              <a:t>st</a:t>
            </a:r>
            <a:r>
              <a:rPr lang="en-IE" dirty="0" smtClean="0"/>
              <a:t> and 5</a:t>
            </a:r>
            <a:r>
              <a:rPr lang="en-IE" baseline="30000" dirty="0" smtClean="0"/>
              <a:t>th</a:t>
            </a:r>
            <a:endParaRPr lang="en-IE" dirty="0" smtClean="0"/>
          </a:p>
          <a:p>
            <a:r>
              <a:rPr lang="en-IE" dirty="0" smtClean="0"/>
              <a:t>JL 1</a:t>
            </a:r>
            <a:r>
              <a:rPr lang="en-IE" baseline="30000" dirty="0" smtClean="0"/>
              <a:t>st</a:t>
            </a:r>
            <a:r>
              <a:rPr lang="en-IE" dirty="0" smtClean="0"/>
              <a:t> and 2</a:t>
            </a:r>
            <a:r>
              <a:rPr lang="en-IE" baseline="30000" dirty="0" smtClean="0"/>
              <a:t>nd</a:t>
            </a:r>
            <a:r>
              <a:rPr lang="en-IE" dirty="0" smtClean="0"/>
              <a:t> </a:t>
            </a:r>
          </a:p>
          <a:p>
            <a:pPr marL="0" indent="0" algn="ctr">
              <a:buNone/>
            </a:pPr>
            <a:r>
              <a:rPr lang="en-IE" sz="3200" u="sng" dirty="0" smtClean="0"/>
              <a:t>Festival: Show- jumping</a:t>
            </a:r>
            <a:endParaRPr lang="en-IE" sz="3200" u="sng" dirty="0"/>
          </a:p>
          <a:p>
            <a:r>
              <a:rPr lang="en-IE" dirty="0" smtClean="0"/>
              <a:t>All teams competed very well, unlucky on the day as just out of the ribbons, however horsemanship skills were noticed and prizes given for same. </a:t>
            </a:r>
            <a:endParaRPr lang="en-IE" dirty="0"/>
          </a:p>
        </p:txBody>
      </p:sp>
    </p:spTree>
    <p:extLst>
      <p:ext uri="{BB962C8B-B14F-4D97-AF65-F5344CB8AC3E}">
        <p14:creationId xmlns:p14="http://schemas.microsoft.com/office/powerpoint/2010/main" val="23766390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63889" y="3356992"/>
            <a:ext cx="5350266" cy="3312368"/>
          </a:xfrm>
          <a:prstGeom prst="rect">
            <a:avLst/>
          </a:prstGeom>
        </p:spPr>
      </p:pic>
      <p:pic>
        <p:nvPicPr>
          <p:cNvPr id="2" name="Picture 1"/>
          <p:cNvPicPr>
            <a:picLocks noChangeAspect="1"/>
          </p:cNvPicPr>
          <p:nvPr/>
        </p:nvPicPr>
        <p:blipFill>
          <a:blip r:embed="rId3"/>
          <a:stretch>
            <a:fillRect/>
          </a:stretch>
        </p:blipFill>
        <p:spPr>
          <a:xfrm>
            <a:off x="107504" y="232512"/>
            <a:ext cx="5436096" cy="3528392"/>
          </a:xfrm>
          <a:prstGeom prst="rect">
            <a:avLst/>
          </a:prstGeom>
        </p:spPr>
      </p:pic>
      <p:graphicFrame>
        <p:nvGraphicFramePr>
          <p:cNvPr id="7" name="Table 6"/>
          <p:cNvGraphicFramePr>
            <a:graphicFrameLocks noGrp="1"/>
          </p:cNvGraphicFramePr>
          <p:nvPr>
            <p:extLst/>
          </p:nvPr>
        </p:nvGraphicFramePr>
        <p:xfrm>
          <a:off x="6012160" y="1124744"/>
          <a:ext cx="2520280" cy="975360"/>
        </p:xfrm>
        <a:graphic>
          <a:graphicData uri="http://schemas.openxmlformats.org/drawingml/2006/table">
            <a:tbl>
              <a:tblPr firstRow="1" bandRow="1">
                <a:tableStyleId>{5C22544A-7EE6-4342-B048-85BDC9FD1C3A}</a:tableStyleId>
              </a:tblPr>
              <a:tblGrid>
                <a:gridCol w="2520280"/>
              </a:tblGrid>
              <a:tr h="720080">
                <a:tc>
                  <a:txBody>
                    <a:bodyPr/>
                    <a:lstStyle/>
                    <a:p>
                      <a:pPr algn="ctr"/>
                      <a:r>
                        <a:rPr lang="en-IE" dirty="0" smtClean="0">
                          <a:solidFill>
                            <a:schemeClr val="bg1"/>
                          </a:solidFill>
                        </a:rPr>
                        <a:t>Robbie Bailey Teams</a:t>
                      </a:r>
                    </a:p>
                    <a:p>
                      <a:pPr algn="ctr"/>
                      <a:r>
                        <a:rPr lang="en-IE" sz="4000" dirty="0" smtClean="0">
                          <a:solidFill>
                            <a:schemeClr val="bg1"/>
                          </a:solidFill>
                        </a:rPr>
                        <a:t>&lt;</a:t>
                      </a:r>
                      <a:endParaRPr lang="en-IE" sz="4000" dirty="0">
                        <a:solidFill>
                          <a:schemeClr val="bg1"/>
                        </a:solidFill>
                      </a:endParaRPr>
                    </a:p>
                  </a:txBody>
                  <a:tcPr/>
                </a:tc>
              </a:tr>
            </a:tbl>
          </a:graphicData>
        </a:graphic>
      </p:graphicFrame>
      <p:graphicFrame>
        <p:nvGraphicFramePr>
          <p:cNvPr id="8" name="Table 7"/>
          <p:cNvGraphicFramePr>
            <a:graphicFrameLocks noGrp="1"/>
          </p:cNvGraphicFramePr>
          <p:nvPr>
            <p:extLst/>
          </p:nvPr>
        </p:nvGraphicFramePr>
        <p:xfrm>
          <a:off x="107504" y="4725144"/>
          <a:ext cx="3456385" cy="975360"/>
        </p:xfrm>
        <a:graphic>
          <a:graphicData uri="http://schemas.openxmlformats.org/drawingml/2006/table">
            <a:tbl>
              <a:tblPr firstRow="1" bandRow="1">
                <a:tableStyleId>{5C22544A-7EE6-4342-B048-85BDC9FD1C3A}</a:tableStyleId>
              </a:tblPr>
              <a:tblGrid>
                <a:gridCol w="3456385"/>
              </a:tblGrid>
              <a:tr h="864096">
                <a:tc>
                  <a:txBody>
                    <a:bodyPr/>
                    <a:lstStyle/>
                    <a:p>
                      <a:pPr algn="ctr"/>
                      <a:r>
                        <a:rPr lang="en-IE" dirty="0" smtClean="0">
                          <a:solidFill>
                            <a:schemeClr val="bg1"/>
                          </a:solidFill>
                        </a:rPr>
                        <a:t>Alice </a:t>
                      </a:r>
                      <a:r>
                        <a:rPr lang="en-IE" dirty="0" err="1" smtClean="0">
                          <a:solidFill>
                            <a:schemeClr val="bg1"/>
                          </a:solidFill>
                        </a:rPr>
                        <a:t>Mernagh</a:t>
                      </a:r>
                      <a:r>
                        <a:rPr lang="en-IE" dirty="0" smtClean="0">
                          <a:solidFill>
                            <a:schemeClr val="bg1"/>
                          </a:solidFill>
                        </a:rPr>
                        <a:t> Teams </a:t>
                      </a:r>
                    </a:p>
                    <a:p>
                      <a:pPr algn="ctr"/>
                      <a:r>
                        <a:rPr lang="en-IE" sz="4000" dirty="0" smtClean="0">
                          <a:solidFill>
                            <a:schemeClr val="bg1"/>
                          </a:solidFill>
                        </a:rPr>
                        <a:t>&gt;</a:t>
                      </a:r>
                      <a:endParaRPr lang="en-IE" sz="4000" dirty="0">
                        <a:solidFill>
                          <a:schemeClr val="bg1"/>
                        </a:solidFill>
                      </a:endParaRPr>
                    </a:p>
                  </a:txBody>
                  <a:tcPr/>
                </a:tc>
              </a:tr>
            </a:tbl>
          </a:graphicData>
        </a:graphic>
      </p:graphicFrame>
    </p:spTree>
    <p:extLst>
      <p:ext uri="{BB962C8B-B14F-4D97-AF65-F5344CB8AC3E}">
        <p14:creationId xmlns:p14="http://schemas.microsoft.com/office/powerpoint/2010/main" val="13276822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79512" y="188640"/>
            <a:ext cx="4176464" cy="4680520"/>
          </a:xfrm>
          <a:prstGeom prst="rect">
            <a:avLst/>
          </a:prstGeom>
        </p:spPr>
      </p:pic>
      <p:pic>
        <p:nvPicPr>
          <p:cNvPr id="5" name="Picture 4"/>
          <p:cNvPicPr>
            <a:picLocks noChangeAspect="1"/>
          </p:cNvPicPr>
          <p:nvPr/>
        </p:nvPicPr>
        <p:blipFill>
          <a:blip r:embed="rId4"/>
          <a:stretch>
            <a:fillRect/>
          </a:stretch>
        </p:blipFill>
        <p:spPr>
          <a:xfrm>
            <a:off x="5292080" y="1340768"/>
            <a:ext cx="3096344" cy="4018638"/>
          </a:xfrm>
          <a:prstGeom prst="rect">
            <a:avLst/>
          </a:prstGeom>
        </p:spPr>
      </p:pic>
      <p:graphicFrame>
        <p:nvGraphicFramePr>
          <p:cNvPr id="6" name="Table 5"/>
          <p:cNvGraphicFramePr>
            <a:graphicFrameLocks noGrp="1"/>
          </p:cNvGraphicFramePr>
          <p:nvPr>
            <p:extLst/>
          </p:nvPr>
        </p:nvGraphicFramePr>
        <p:xfrm>
          <a:off x="179512" y="5157192"/>
          <a:ext cx="4176464" cy="792088"/>
        </p:xfrm>
        <a:graphic>
          <a:graphicData uri="http://schemas.openxmlformats.org/drawingml/2006/table">
            <a:tbl>
              <a:tblPr firstRow="1" bandRow="1">
                <a:tableStyleId>{5C22544A-7EE6-4342-B048-85BDC9FD1C3A}</a:tableStyleId>
              </a:tblPr>
              <a:tblGrid>
                <a:gridCol w="4176464"/>
              </a:tblGrid>
              <a:tr h="792088">
                <a:tc>
                  <a:txBody>
                    <a:bodyPr/>
                    <a:lstStyle/>
                    <a:p>
                      <a:pPr algn="ctr"/>
                      <a:r>
                        <a:rPr lang="en-IE" dirty="0" smtClean="0">
                          <a:solidFill>
                            <a:schemeClr val="bg1"/>
                          </a:solidFill>
                        </a:rPr>
                        <a:t>Lucy Bolger</a:t>
                      </a:r>
                    </a:p>
                    <a:p>
                      <a:pPr algn="ctr"/>
                      <a:r>
                        <a:rPr lang="en-IE" dirty="0" smtClean="0">
                          <a:solidFill>
                            <a:schemeClr val="bg1"/>
                          </a:solidFill>
                        </a:rPr>
                        <a:t>Open Individual</a:t>
                      </a:r>
                      <a:endParaRPr lang="en-IE" dirty="0">
                        <a:solidFill>
                          <a:schemeClr val="bg1"/>
                        </a:solidFill>
                      </a:endParaRPr>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685282062"/>
              </p:ext>
            </p:extLst>
          </p:nvPr>
        </p:nvGraphicFramePr>
        <p:xfrm>
          <a:off x="5292080" y="5517232"/>
          <a:ext cx="3096344" cy="936104"/>
        </p:xfrm>
        <a:graphic>
          <a:graphicData uri="http://schemas.openxmlformats.org/drawingml/2006/table">
            <a:tbl>
              <a:tblPr firstRow="1" bandRow="1">
                <a:tableStyleId>{5C22544A-7EE6-4342-B048-85BDC9FD1C3A}</a:tableStyleId>
              </a:tblPr>
              <a:tblGrid>
                <a:gridCol w="3096344"/>
              </a:tblGrid>
              <a:tr h="936104">
                <a:tc>
                  <a:txBody>
                    <a:bodyPr/>
                    <a:lstStyle/>
                    <a:p>
                      <a:pPr algn="ctr"/>
                      <a:r>
                        <a:rPr lang="en-IE" dirty="0" smtClean="0">
                          <a:solidFill>
                            <a:schemeClr val="bg1"/>
                          </a:solidFill>
                        </a:rPr>
                        <a:t>Catherine Kavanagh </a:t>
                      </a:r>
                    </a:p>
                    <a:p>
                      <a:pPr algn="ctr"/>
                      <a:r>
                        <a:rPr lang="en-IE" dirty="0" smtClean="0">
                          <a:solidFill>
                            <a:schemeClr val="bg1"/>
                          </a:solidFill>
                        </a:rPr>
                        <a:t>Intermediate Individual </a:t>
                      </a:r>
                      <a:endParaRPr lang="en-IE" dirty="0">
                        <a:solidFill>
                          <a:schemeClr val="bg1"/>
                        </a:solidFill>
                      </a:endParaRPr>
                    </a:p>
                  </a:txBody>
                  <a:tcPr/>
                </a:tc>
              </a:tr>
            </a:tbl>
          </a:graphicData>
        </a:graphic>
      </p:graphicFrame>
      <p:graphicFrame>
        <p:nvGraphicFramePr>
          <p:cNvPr id="2" name="Table 1"/>
          <p:cNvGraphicFramePr>
            <a:graphicFrameLocks noGrp="1"/>
          </p:cNvGraphicFramePr>
          <p:nvPr/>
        </p:nvGraphicFramePr>
        <p:xfrm>
          <a:off x="4644008" y="188640"/>
          <a:ext cx="2975992" cy="864096"/>
        </p:xfrm>
        <a:graphic>
          <a:graphicData uri="http://schemas.openxmlformats.org/drawingml/2006/table">
            <a:tbl>
              <a:tblPr firstRow="1" bandRow="1">
                <a:tableStyleId>{5C22544A-7EE6-4342-B048-85BDC9FD1C3A}</a:tableStyleId>
              </a:tblPr>
              <a:tblGrid>
                <a:gridCol w="2975992"/>
              </a:tblGrid>
              <a:tr h="864096">
                <a:tc>
                  <a:txBody>
                    <a:bodyPr/>
                    <a:lstStyle/>
                    <a:p>
                      <a:pPr algn="ctr"/>
                      <a:r>
                        <a:rPr lang="en-IE" dirty="0" smtClean="0">
                          <a:solidFill>
                            <a:schemeClr val="bg1"/>
                          </a:solidFill>
                        </a:rPr>
                        <a:t>Area Qualifier in Barnadown,  July 11th</a:t>
                      </a:r>
                      <a:endParaRPr lang="en-IE" dirty="0">
                        <a:solidFill>
                          <a:schemeClr val="bg1"/>
                        </a:solidFill>
                      </a:endParaRPr>
                    </a:p>
                  </a:txBody>
                  <a:tcPr/>
                </a:tc>
              </a:tr>
            </a:tbl>
          </a:graphicData>
        </a:graphic>
      </p:graphicFrame>
    </p:spTree>
    <p:extLst>
      <p:ext uri="{BB962C8B-B14F-4D97-AF65-F5344CB8AC3E}">
        <p14:creationId xmlns:p14="http://schemas.microsoft.com/office/powerpoint/2010/main" val="41346969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FF6280-9C09-49CC-A515-383899522F51}"/>
              </a:ext>
            </a:extLst>
          </p:cNvPr>
          <p:cNvSpPr>
            <a:spLocks noGrp="1"/>
          </p:cNvSpPr>
          <p:nvPr>
            <p:ph type="title"/>
          </p:nvPr>
        </p:nvSpPr>
        <p:spPr>
          <a:xfrm>
            <a:off x="604913" y="-20875"/>
            <a:ext cx="4903192" cy="803176"/>
          </a:xfrm>
        </p:spPr>
        <p:txBody>
          <a:bodyPr/>
          <a:lstStyle/>
          <a:p>
            <a:r>
              <a:rPr lang="en-IE" dirty="0"/>
              <a:t>Festival </a:t>
            </a:r>
            <a:r>
              <a:rPr lang="en-IE" dirty="0" smtClean="0"/>
              <a:t>Show Jumping</a:t>
            </a:r>
            <a:endParaRPr lang="en-IE" dirty="0"/>
          </a:p>
        </p:txBody>
      </p:sp>
      <p:sp>
        <p:nvSpPr>
          <p:cNvPr id="3" name="Content Placeholder 2">
            <a:extLst>
              <a:ext uri="{FF2B5EF4-FFF2-40B4-BE49-F238E27FC236}">
                <a16:creationId xmlns:a16="http://schemas.microsoft.com/office/drawing/2014/main" xmlns="" id="{8B5486CB-F3BC-4B4A-A9DF-27EC896D0800}"/>
              </a:ext>
            </a:extLst>
          </p:cNvPr>
          <p:cNvSpPr>
            <a:spLocks noGrp="1"/>
          </p:cNvSpPr>
          <p:nvPr>
            <p:ph idx="1"/>
          </p:nvPr>
        </p:nvSpPr>
        <p:spPr>
          <a:xfrm>
            <a:off x="609599" y="1412776"/>
            <a:ext cx="6352402" cy="5040560"/>
          </a:xfrm>
        </p:spPr>
        <p:txBody>
          <a:bodyPr>
            <a:normAutofit/>
          </a:bodyPr>
          <a:lstStyle/>
          <a:p>
            <a:endParaRPr lang="en-IE" altLang="en-US" sz="2400" dirty="0">
              <a:solidFill>
                <a:schemeClr val="tx1"/>
              </a:solidFill>
              <a:latin typeface="Times New Roman" panose="02020603050405020304" pitchFamily="18" charset="0"/>
              <a:cs typeface="Times New Roman" panose="02020603050405020304" pitchFamily="18" charset="0"/>
            </a:endParaRPr>
          </a:p>
          <a:p>
            <a:endParaRPr lang="en-IE" dirty="0"/>
          </a:p>
        </p:txBody>
      </p:sp>
      <p:pic>
        <p:nvPicPr>
          <p:cNvPr id="4" name="Picture 3"/>
          <p:cNvPicPr>
            <a:picLocks noChangeAspect="1"/>
          </p:cNvPicPr>
          <p:nvPr/>
        </p:nvPicPr>
        <p:blipFill>
          <a:blip r:embed="rId2"/>
          <a:stretch>
            <a:fillRect/>
          </a:stretch>
        </p:blipFill>
        <p:spPr>
          <a:xfrm>
            <a:off x="1825286" y="581308"/>
            <a:ext cx="2585362" cy="2901404"/>
          </a:xfrm>
          <a:prstGeom prst="rect">
            <a:avLst/>
          </a:prstGeom>
        </p:spPr>
      </p:pic>
      <p:pic>
        <p:nvPicPr>
          <p:cNvPr id="5" name="Picture 4"/>
          <p:cNvPicPr>
            <a:picLocks noChangeAspect="1"/>
          </p:cNvPicPr>
          <p:nvPr/>
        </p:nvPicPr>
        <p:blipFill>
          <a:blip r:embed="rId3"/>
          <a:stretch>
            <a:fillRect/>
          </a:stretch>
        </p:blipFill>
        <p:spPr>
          <a:xfrm>
            <a:off x="5067981" y="2854031"/>
            <a:ext cx="3328517" cy="2663352"/>
          </a:xfrm>
          <a:prstGeom prst="rect">
            <a:avLst/>
          </a:prstGeom>
        </p:spPr>
      </p:pic>
      <p:graphicFrame>
        <p:nvGraphicFramePr>
          <p:cNvPr id="6" name="Table 5"/>
          <p:cNvGraphicFramePr>
            <a:graphicFrameLocks noGrp="1"/>
          </p:cNvGraphicFramePr>
          <p:nvPr>
            <p:extLst/>
          </p:nvPr>
        </p:nvGraphicFramePr>
        <p:xfrm>
          <a:off x="4572000" y="5552647"/>
          <a:ext cx="4320480" cy="1188720"/>
        </p:xfrm>
        <a:graphic>
          <a:graphicData uri="http://schemas.openxmlformats.org/drawingml/2006/table">
            <a:tbl>
              <a:tblPr firstRow="1" bandRow="1">
                <a:tableStyleId>{5C22544A-7EE6-4342-B048-85BDC9FD1C3A}</a:tableStyleId>
              </a:tblPr>
              <a:tblGrid>
                <a:gridCol w="4320480"/>
              </a:tblGrid>
              <a:tr h="864095">
                <a:tc>
                  <a:txBody>
                    <a:bodyPr/>
                    <a:lstStyle/>
                    <a:p>
                      <a:pPr algn="ctr"/>
                      <a:r>
                        <a:rPr lang="en-IE" dirty="0" smtClean="0">
                          <a:solidFill>
                            <a:schemeClr val="bg1"/>
                          </a:solidFill>
                        </a:rPr>
                        <a:t>Patrick Doyle, Catherine Kavanagh &amp; Alex Redmond </a:t>
                      </a:r>
                    </a:p>
                    <a:p>
                      <a:pPr algn="ctr"/>
                      <a:r>
                        <a:rPr lang="en-IE" dirty="0" smtClean="0">
                          <a:solidFill>
                            <a:schemeClr val="bg1"/>
                          </a:solidFill>
                        </a:rPr>
                        <a:t>Prize</a:t>
                      </a:r>
                      <a:r>
                        <a:rPr lang="en-IE" baseline="0" dirty="0" smtClean="0">
                          <a:solidFill>
                            <a:schemeClr val="bg1"/>
                          </a:solidFill>
                        </a:rPr>
                        <a:t> for Horsemanship at Intermediate level </a:t>
                      </a:r>
                      <a:endParaRPr lang="en-IE" dirty="0">
                        <a:solidFill>
                          <a:schemeClr val="bg1"/>
                        </a:solidFill>
                      </a:endParaRPr>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806627190"/>
              </p:ext>
            </p:extLst>
          </p:nvPr>
        </p:nvGraphicFramePr>
        <p:xfrm>
          <a:off x="263296" y="1124745"/>
          <a:ext cx="1428384" cy="2088231"/>
        </p:xfrm>
        <a:graphic>
          <a:graphicData uri="http://schemas.openxmlformats.org/drawingml/2006/table">
            <a:tbl>
              <a:tblPr firstRow="1" bandRow="1">
                <a:tableStyleId>{5C22544A-7EE6-4342-B048-85BDC9FD1C3A}</a:tableStyleId>
              </a:tblPr>
              <a:tblGrid>
                <a:gridCol w="1428384"/>
              </a:tblGrid>
              <a:tr h="2088231">
                <a:tc>
                  <a:txBody>
                    <a:bodyPr/>
                    <a:lstStyle/>
                    <a:p>
                      <a:pPr algn="ctr"/>
                      <a:r>
                        <a:rPr lang="en-IE" smtClean="0">
                          <a:solidFill>
                            <a:schemeClr val="bg1"/>
                          </a:solidFill>
                        </a:rPr>
                        <a:t>Catherine</a:t>
                      </a:r>
                      <a:r>
                        <a:rPr lang="en-IE" baseline="0" smtClean="0">
                          <a:solidFill>
                            <a:schemeClr val="bg1"/>
                          </a:solidFill>
                        </a:rPr>
                        <a:t> </a:t>
                      </a:r>
                      <a:r>
                        <a:rPr lang="en-IE" smtClean="0">
                          <a:solidFill>
                            <a:schemeClr val="bg1"/>
                          </a:solidFill>
                        </a:rPr>
                        <a:t>Kavanagh</a:t>
                      </a:r>
                      <a:r>
                        <a:rPr lang="en-IE" baseline="0" smtClean="0">
                          <a:solidFill>
                            <a:schemeClr val="bg1"/>
                          </a:solidFill>
                        </a:rPr>
                        <a:t> </a:t>
                      </a:r>
                      <a:endParaRPr lang="en-IE" baseline="0" dirty="0" smtClean="0">
                        <a:solidFill>
                          <a:schemeClr val="bg1"/>
                        </a:solidFill>
                      </a:endParaRPr>
                    </a:p>
                    <a:p>
                      <a:pPr algn="ctr"/>
                      <a:r>
                        <a:rPr lang="en-IE" baseline="0" dirty="0" smtClean="0">
                          <a:solidFill>
                            <a:schemeClr val="bg1"/>
                          </a:solidFill>
                        </a:rPr>
                        <a:t>1</a:t>
                      </a:r>
                      <a:r>
                        <a:rPr lang="en-IE" baseline="30000" dirty="0" smtClean="0">
                          <a:solidFill>
                            <a:schemeClr val="bg1"/>
                          </a:solidFill>
                        </a:rPr>
                        <a:t>st</a:t>
                      </a:r>
                      <a:r>
                        <a:rPr lang="en-IE" baseline="0" dirty="0" smtClean="0">
                          <a:solidFill>
                            <a:schemeClr val="bg1"/>
                          </a:solidFill>
                        </a:rPr>
                        <a:t> place Inter. Individual Class</a:t>
                      </a:r>
                      <a:endParaRPr lang="en-IE" dirty="0">
                        <a:solidFill>
                          <a:schemeClr val="bg1"/>
                        </a:solidFill>
                      </a:endParaRPr>
                    </a:p>
                  </a:txBody>
                  <a:tcPr/>
                </a:tc>
              </a:tr>
            </a:tbl>
          </a:graphicData>
        </a:graphic>
      </p:graphicFrame>
      <p:pic>
        <p:nvPicPr>
          <p:cNvPr id="8" name="Picture 7"/>
          <p:cNvPicPr>
            <a:picLocks noChangeAspect="1"/>
          </p:cNvPicPr>
          <p:nvPr/>
        </p:nvPicPr>
        <p:blipFill>
          <a:blip r:embed="rId4"/>
          <a:stretch>
            <a:fillRect/>
          </a:stretch>
        </p:blipFill>
        <p:spPr>
          <a:xfrm>
            <a:off x="5516992" y="0"/>
            <a:ext cx="1791312" cy="2817521"/>
          </a:xfrm>
          <a:prstGeom prst="rect">
            <a:avLst/>
          </a:prstGeom>
        </p:spPr>
      </p:pic>
      <p:graphicFrame>
        <p:nvGraphicFramePr>
          <p:cNvPr id="9" name="Table 8"/>
          <p:cNvGraphicFramePr>
            <a:graphicFrameLocks noGrp="1"/>
          </p:cNvGraphicFramePr>
          <p:nvPr>
            <p:extLst/>
          </p:nvPr>
        </p:nvGraphicFramePr>
        <p:xfrm>
          <a:off x="7380312" y="671612"/>
          <a:ext cx="1656184" cy="1463040"/>
        </p:xfrm>
        <a:graphic>
          <a:graphicData uri="http://schemas.openxmlformats.org/drawingml/2006/table">
            <a:tbl>
              <a:tblPr firstRow="1" bandRow="1">
                <a:tableStyleId>{5C22544A-7EE6-4342-B048-85BDC9FD1C3A}</a:tableStyleId>
              </a:tblPr>
              <a:tblGrid>
                <a:gridCol w="1656184"/>
              </a:tblGrid>
              <a:tr h="1096228">
                <a:tc>
                  <a:txBody>
                    <a:bodyPr/>
                    <a:lstStyle/>
                    <a:p>
                      <a:r>
                        <a:rPr lang="en-IE" dirty="0" smtClean="0">
                          <a:solidFill>
                            <a:schemeClr val="bg1"/>
                          </a:solidFill>
                        </a:rPr>
                        <a:t>Aoife Murphy 5</a:t>
                      </a:r>
                      <a:r>
                        <a:rPr lang="en-IE" baseline="30000" dirty="0" smtClean="0">
                          <a:solidFill>
                            <a:schemeClr val="bg1"/>
                          </a:solidFill>
                        </a:rPr>
                        <a:t>th</a:t>
                      </a:r>
                      <a:r>
                        <a:rPr lang="en-IE" dirty="0" smtClean="0">
                          <a:solidFill>
                            <a:schemeClr val="bg1"/>
                          </a:solidFill>
                        </a:rPr>
                        <a:t> place Intermediate</a:t>
                      </a:r>
                      <a:r>
                        <a:rPr lang="en-IE" baseline="0" dirty="0" smtClean="0">
                          <a:solidFill>
                            <a:schemeClr val="bg1"/>
                          </a:solidFill>
                        </a:rPr>
                        <a:t> Individual Class</a:t>
                      </a:r>
                      <a:endParaRPr lang="en-IE" dirty="0">
                        <a:solidFill>
                          <a:schemeClr val="bg1"/>
                        </a:solidFill>
                      </a:endParaRPr>
                    </a:p>
                  </a:txBody>
                  <a:tcPr/>
                </a:tc>
              </a:tr>
            </a:tbl>
          </a:graphicData>
        </a:graphic>
      </p:graphicFrame>
      <p:pic>
        <p:nvPicPr>
          <p:cNvPr id="10" name="Picture 9"/>
          <p:cNvPicPr>
            <a:picLocks noChangeAspect="1"/>
          </p:cNvPicPr>
          <p:nvPr/>
        </p:nvPicPr>
        <p:blipFill>
          <a:blip r:embed="rId5"/>
          <a:stretch>
            <a:fillRect/>
          </a:stretch>
        </p:blipFill>
        <p:spPr>
          <a:xfrm>
            <a:off x="263296" y="3715516"/>
            <a:ext cx="2313144" cy="2359943"/>
          </a:xfrm>
          <a:prstGeom prst="rect">
            <a:avLst/>
          </a:prstGeom>
        </p:spPr>
      </p:pic>
      <p:graphicFrame>
        <p:nvGraphicFramePr>
          <p:cNvPr id="11" name="Table 10"/>
          <p:cNvGraphicFramePr>
            <a:graphicFrameLocks noGrp="1"/>
          </p:cNvGraphicFramePr>
          <p:nvPr/>
        </p:nvGraphicFramePr>
        <p:xfrm>
          <a:off x="2576440" y="3770743"/>
          <a:ext cx="1635520" cy="1242433"/>
        </p:xfrm>
        <a:graphic>
          <a:graphicData uri="http://schemas.openxmlformats.org/drawingml/2006/table">
            <a:tbl>
              <a:tblPr firstRow="1" bandRow="1">
                <a:tableStyleId>{5C22544A-7EE6-4342-B048-85BDC9FD1C3A}</a:tableStyleId>
              </a:tblPr>
              <a:tblGrid>
                <a:gridCol w="1635520"/>
              </a:tblGrid>
              <a:tr h="1242433">
                <a:tc>
                  <a:txBody>
                    <a:bodyPr/>
                    <a:lstStyle/>
                    <a:p>
                      <a:pPr algn="ctr"/>
                      <a:r>
                        <a:rPr lang="en-IE" dirty="0" smtClean="0">
                          <a:solidFill>
                            <a:schemeClr val="bg1"/>
                          </a:solidFill>
                        </a:rPr>
                        <a:t>Matthew Farrell</a:t>
                      </a:r>
                      <a:r>
                        <a:rPr lang="en-IE" baseline="0" dirty="0" smtClean="0">
                          <a:solidFill>
                            <a:schemeClr val="bg1"/>
                          </a:solidFill>
                        </a:rPr>
                        <a:t> 4</a:t>
                      </a:r>
                      <a:r>
                        <a:rPr lang="en-IE" baseline="30000" dirty="0" smtClean="0">
                          <a:solidFill>
                            <a:schemeClr val="bg1"/>
                          </a:solidFill>
                        </a:rPr>
                        <a:t>th</a:t>
                      </a:r>
                      <a:r>
                        <a:rPr lang="en-IE" baseline="0" dirty="0" smtClean="0">
                          <a:solidFill>
                            <a:schemeClr val="bg1"/>
                          </a:solidFill>
                        </a:rPr>
                        <a:t> place  in 1m class </a:t>
                      </a:r>
                      <a:endParaRPr lang="en-IE" dirty="0">
                        <a:solidFill>
                          <a:schemeClr val="bg1"/>
                        </a:solidFill>
                      </a:endParaRPr>
                    </a:p>
                  </a:txBody>
                  <a:tcPr/>
                </a:tc>
              </a:tr>
            </a:tbl>
          </a:graphicData>
        </a:graphic>
      </p:graphicFrame>
    </p:spTree>
    <p:extLst>
      <p:ext uri="{BB962C8B-B14F-4D97-AF65-F5344CB8AC3E}">
        <p14:creationId xmlns:p14="http://schemas.microsoft.com/office/powerpoint/2010/main" val="16894308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lgn="ctr"/>
            <a:r>
              <a:rPr lang="en-GB" altLang="en-US" b="1" dirty="0">
                <a:latin typeface="Arial" panose="020B0604020202020204" pitchFamily="34" charset="0"/>
                <a:cs typeface="Arial" panose="020B0604020202020204" pitchFamily="34" charset="0"/>
              </a:rPr>
              <a:t>Camp </a:t>
            </a:r>
            <a:r>
              <a:rPr lang="en-GB" altLang="en-US" b="1" dirty="0" smtClean="0">
                <a:latin typeface="Arial" panose="020B0604020202020204" pitchFamily="34" charset="0"/>
                <a:cs typeface="Arial" panose="020B0604020202020204" pitchFamily="34" charset="0"/>
              </a:rPr>
              <a:t>2018</a:t>
            </a:r>
            <a:endParaRPr lang="en-GB" altLang="en-US" b="1" dirty="0">
              <a:latin typeface="Arial" panose="020B0604020202020204" pitchFamily="34" charset="0"/>
              <a:cs typeface="Arial" panose="020B0604020202020204" pitchFamily="34" charset="0"/>
            </a:endParaRPr>
          </a:p>
        </p:txBody>
      </p:sp>
      <p:sp>
        <p:nvSpPr>
          <p:cNvPr id="22531" name="Content Placeholder 2"/>
          <p:cNvSpPr>
            <a:spLocks noGrp="1"/>
          </p:cNvSpPr>
          <p:nvPr>
            <p:ph idx="1"/>
          </p:nvPr>
        </p:nvSpPr>
        <p:spPr>
          <a:xfrm>
            <a:off x="609598" y="1268760"/>
            <a:ext cx="7994849" cy="5400599"/>
          </a:xfrm>
        </p:spPr>
        <p:txBody>
          <a:bodyPr>
            <a:normAutofit/>
          </a:bodyPr>
          <a:lstStyle/>
          <a:p>
            <a:pPr>
              <a:buFont typeface="Arial" charset="0"/>
              <a:buChar char="•"/>
              <a:defRPr/>
            </a:pPr>
            <a:r>
              <a:rPr lang="en-GB" altLang="en-US" sz="2400" dirty="0"/>
              <a:t>Venue: </a:t>
            </a:r>
            <a:r>
              <a:rPr lang="en-GB" altLang="en-US" sz="2400" dirty="0" err="1"/>
              <a:t>Curracruit</a:t>
            </a:r>
            <a:r>
              <a:rPr lang="en-GB" altLang="en-US" sz="2400" dirty="0"/>
              <a:t>, </a:t>
            </a:r>
            <a:r>
              <a:rPr lang="en-GB" altLang="en-US" sz="2400" dirty="0" err="1"/>
              <a:t>Bagenalstown</a:t>
            </a:r>
            <a:r>
              <a:rPr lang="en-GB" altLang="en-US" sz="2400" dirty="0"/>
              <a:t> courtesy of the Fenelon family. </a:t>
            </a:r>
          </a:p>
          <a:p>
            <a:pPr>
              <a:buFont typeface="Arial" charset="0"/>
              <a:buChar char="•"/>
              <a:defRPr/>
            </a:pPr>
            <a:r>
              <a:rPr lang="en-GB" altLang="en-US" sz="2400" dirty="0" smtClean="0"/>
              <a:t>2</a:t>
            </a:r>
            <a:r>
              <a:rPr lang="en-GB" altLang="en-US" sz="2400" baseline="30000" dirty="0" smtClean="0"/>
              <a:t>nd</a:t>
            </a:r>
            <a:r>
              <a:rPr lang="en-GB" altLang="en-US" sz="2400" dirty="0" smtClean="0"/>
              <a:t> July -6</a:t>
            </a:r>
            <a:r>
              <a:rPr lang="en-GB" altLang="en-US" sz="2400" baseline="30000" dirty="0" smtClean="0"/>
              <a:t>th</a:t>
            </a:r>
            <a:r>
              <a:rPr lang="en-GB" altLang="en-US" sz="2400" dirty="0" smtClean="0"/>
              <a:t>  </a:t>
            </a:r>
            <a:r>
              <a:rPr lang="en-GB" altLang="en-US" sz="2400" dirty="0"/>
              <a:t>July </a:t>
            </a:r>
          </a:p>
          <a:p>
            <a:pPr>
              <a:buFont typeface="Arial" charset="0"/>
              <a:buChar char="•"/>
              <a:defRPr/>
            </a:pPr>
            <a:r>
              <a:rPr lang="en-GB" altLang="en-US" sz="2400" dirty="0"/>
              <a:t>Participants – </a:t>
            </a:r>
            <a:r>
              <a:rPr lang="en-GB" altLang="en-US" sz="2400" dirty="0" smtClean="0"/>
              <a:t>100</a:t>
            </a:r>
            <a:endParaRPr lang="en-GB" altLang="en-US" sz="2400" dirty="0"/>
          </a:p>
          <a:p>
            <a:pPr>
              <a:buFont typeface="Arial" charset="0"/>
              <a:buChar char="•"/>
              <a:defRPr/>
            </a:pPr>
            <a:r>
              <a:rPr lang="en-GB" altLang="en-US" sz="2400" dirty="0"/>
              <a:t>14 instructors </a:t>
            </a:r>
            <a:endParaRPr lang="en-GB" altLang="en-US" sz="2400" dirty="0" smtClean="0"/>
          </a:p>
          <a:p>
            <a:pPr>
              <a:buFont typeface="Arial" charset="0"/>
              <a:buChar char="•"/>
              <a:defRPr/>
            </a:pPr>
            <a:r>
              <a:rPr lang="en-GB" altLang="en-US" sz="2400" dirty="0" smtClean="0"/>
              <a:t>50+ awards/rosettes and presentations given out</a:t>
            </a:r>
            <a:endParaRPr lang="en-GB" altLang="en-US" sz="2400" dirty="0"/>
          </a:p>
          <a:p>
            <a:pPr>
              <a:buFont typeface="Arial" charset="0"/>
              <a:buChar char="•"/>
              <a:defRPr/>
            </a:pPr>
            <a:r>
              <a:rPr lang="en-GB" altLang="en-US" sz="2400" dirty="0"/>
              <a:t>Great week, Thanks to Farmers Hunt for sponsoring the BBQ meats and James and Suzanne Bolger for other condiments on the day. Thanks to </a:t>
            </a:r>
            <a:r>
              <a:rPr lang="en-GB" altLang="en-US" sz="2400" dirty="0" err="1"/>
              <a:t>Schone</a:t>
            </a:r>
            <a:r>
              <a:rPr lang="en-GB" altLang="en-US" sz="2400" dirty="0"/>
              <a:t> family for providing ice-creams to all present.</a:t>
            </a:r>
          </a:p>
          <a:p>
            <a:pPr>
              <a:buFont typeface="Arial" charset="0"/>
              <a:buChar char="•"/>
              <a:defRPr/>
            </a:pPr>
            <a:r>
              <a:rPr lang="en-GB" altLang="en-US" sz="2400" dirty="0"/>
              <a:t>Instructors Tent kindly provided by Donohue </a:t>
            </a:r>
            <a:r>
              <a:rPr lang="en-GB" altLang="en-US" sz="2400" dirty="0" smtClean="0"/>
              <a:t>Marquees</a:t>
            </a:r>
            <a:r>
              <a:rPr lang="en-GB" altLang="en-US" sz="2400" dirty="0"/>
              <a:t>.</a:t>
            </a:r>
          </a:p>
          <a:p>
            <a:pPr>
              <a:buFont typeface="Arial" charset="0"/>
              <a:buChar char="•"/>
              <a:defRPr/>
            </a:pPr>
            <a:endParaRPr lang="en-GB" altLang="en-US" sz="2400" dirty="0"/>
          </a:p>
          <a:p>
            <a:pPr>
              <a:buFont typeface="Arial" charset="0"/>
              <a:buChar char="•"/>
              <a:defRPr/>
            </a:pPr>
            <a:endParaRPr lang="en-GB" altLang="en-US" dirty="0"/>
          </a:p>
          <a:p>
            <a:pPr>
              <a:buFont typeface="Arial" charset="0"/>
              <a:buChar char="•"/>
              <a:defRPr/>
            </a:pPr>
            <a:endParaRPr lang="en-GB" altLang="en-US" dirty="0"/>
          </a:p>
        </p:txBody>
      </p:sp>
    </p:spTree>
    <p:extLst>
      <p:ext uri="{BB962C8B-B14F-4D97-AF65-F5344CB8AC3E}">
        <p14:creationId xmlns:p14="http://schemas.microsoft.com/office/powerpoint/2010/main" val="35566260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1520" y="3385794"/>
            <a:ext cx="4536504" cy="3456384"/>
          </a:xfrm>
          <a:prstGeom prst="rect">
            <a:avLst/>
          </a:prstGeom>
        </p:spPr>
      </p:pic>
      <p:pic>
        <p:nvPicPr>
          <p:cNvPr id="5" name="Picture 4"/>
          <p:cNvPicPr>
            <a:picLocks noChangeAspect="1"/>
          </p:cNvPicPr>
          <p:nvPr/>
        </p:nvPicPr>
        <p:blipFill>
          <a:blip r:embed="rId3"/>
          <a:stretch>
            <a:fillRect/>
          </a:stretch>
        </p:blipFill>
        <p:spPr>
          <a:xfrm>
            <a:off x="2519772" y="1988840"/>
            <a:ext cx="3466667" cy="2336508"/>
          </a:xfrm>
          <a:prstGeom prst="rect">
            <a:avLst/>
          </a:prstGeom>
        </p:spPr>
      </p:pic>
      <p:pic>
        <p:nvPicPr>
          <p:cNvPr id="6" name="Picture 5"/>
          <p:cNvPicPr>
            <a:picLocks noChangeAspect="1"/>
          </p:cNvPicPr>
          <p:nvPr/>
        </p:nvPicPr>
        <p:blipFill>
          <a:blip r:embed="rId4"/>
          <a:stretch>
            <a:fillRect/>
          </a:stretch>
        </p:blipFill>
        <p:spPr>
          <a:xfrm>
            <a:off x="5148064" y="3861048"/>
            <a:ext cx="3995936" cy="2996952"/>
          </a:xfrm>
          <a:prstGeom prst="rect">
            <a:avLst/>
          </a:prstGeom>
        </p:spPr>
      </p:pic>
      <p:pic>
        <p:nvPicPr>
          <p:cNvPr id="7" name="Picture 6"/>
          <p:cNvPicPr>
            <a:picLocks noChangeAspect="1"/>
          </p:cNvPicPr>
          <p:nvPr/>
        </p:nvPicPr>
        <p:blipFill>
          <a:blip r:embed="rId5"/>
          <a:stretch>
            <a:fillRect/>
          </a:stretch>
        </p:blipFill>
        <p:spPr>
          <a:xfrm>
            <a:off x="281524" y="188640"/>
            <a:ext cx="8580952" cy="2016223"/>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180958008"/>
              </p:ext>
            </p:extLst>
          </p:nvPr>
        </p:nvGraphicFramePr>
        <p:xfrm>
          <a:off x="281524" y="2564905"/>
          <a:ext cx="1698188" cy="576064"/>
        </p:xfrm>
        <a:graphic>
          <a:graphicData uri="http://schemas.openxmlformats.org/drawingml/2006/table">
            <a:tbl>
              <a:tblPr firstRow="1" bandRow="1">
                <a:tableStyleId>{5C22544A-7EE6-4342-B048-85BDC9FD1C3A}</a:tableStyleId>
              </a:tblPr>
              <a:tblGrid>
                <a:gridCol w="1698188"/>
              </a:tblGrid>
              <a:tr h="576064">
                <a:tc>
                  <a:txBody>
                    <a:bodyPr/>
                    <a:lstStyle/>
                    <a:p>
                      <a:pPr algn="ctr"/>
                      <a:r>
                        <a:rPr lang="en-IE" sz="2000" dirty="0" smtClean="0">
                          <a:solidFill>
                            <a:schemeClr val="bg1"/>
                          </a:solidFill>
                        </a:rPr>
                        <a:t>Having</a:t>
                      </a:r>
                      <a:r>
                        <a:rPr lang="en-IE" sz="2000" baseline="0" dirty="0" smtClean="0">
                          <a:solidFill>
                            <a:schemeClr val="bg1"/>
                          </a:solidFill>
                        </a:rPr>
                        <a:t> fun </a:t>
                      </a:r>
                      <a:endParaRPr lang="en-IE" sz="2000" dirty="0">
                        <a:solidFill>
                          <a:schemeClr val="bg1"/>
                        </a:solidFill>
                      </a:endParaRPr>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775668506"/>
              </p:ext>
            </p:extLst>
          </p:nvPr>
        </p:nvGraphicFramePr>
        <p:xfrm>
          <a:off x="6300192" y="2564904"/>
          <a:ext cx="2562284" cy="576065"/>
        </p:xfrm>
        <a:graphic>
          <a:graphicData uri="http://schemas.openxmlformats.org/drawingml/2006/table">
            <a:tbl>
              <a:tblPr firstRow="1" bandRow="1">
                <a:tableStyleId>{5C22544A-7EE6-4342-B048-85BDC9FD1C3A}</a:tableStyleId>
              </a:tblPr>
              <a:tblGrid>
                <a:gridCol w="2562284"/>
              </a:tblGrid>
              <a:tr h="576065">
                <a:tc>
                  <a:txBody>
                    <a:bodyPr/>
                    <a:lstStyle/>
                    <a:p>
                      <a:pPr algn="ctr"/>
                      <a:r>
                        <a:rPr lang="en-IE" sz="2000" dirty="0" smtClean="0">
                          <a:solidFill>
                            <a:schemeClr val="bg1"/>
                          </a:solidFill>
                        </a:rPr>
                        <a:t>Not a pony in sight </a:t>
                      </a:r>
                      <a:endParaRPr lang="en-IE" sz="2000" dirty="0">
                        <a:solidFill>
                          <a:schemeClr val="bg1"/>
                        </a:solidFill>
                      </a:endParaRPr>
                    </a:p>
                  </a:txBody>
                  <a:tcPr/>
                </a:tc>
              </a:tr>
            </a:tbl>
          </a:graphicData>
        </a:graphic>
      </p:graphicFrame>
    </p:spTree>
    <p:extLst>
      <p:ext uri="{BB962C8B-B14F-4D97-AF65-F5344CB8AC3E}">
        <p14:creationId xmlns:p14="http://schemas.microsoft.com/office/powerpoint/2010/main" val="24726843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963" y="188640"/>
            <a:ext cx="6347713" cy="731168"/>
          </a:xfrm>
        </p:spPr>
        <p:txBody>
          <a:bodyPr rtlCol="0">
            <a:normAutofit/>
          </a:bodyPr>
          <a:lstStyle/>
          <a:p>
            <a:pPr algn="ctr">
              <a:defRPr/>
            </a:pPr>
            <a:r>
              <a:rPr lang="en-IE" b="1" dirty="0"/>
              <a:t>ODE </a:t>
            </a:r>
            <a:r>
              <a:rPr lang="en-IE" b="1" dirty="0" smtClean="0"/>
              <a:t>Qualifier Redmills </a:t>
            </a:r>
            <a:endParaRPr lang="en-GB" b="1" dirty="0"/>
          </a:p>
        </p:txBody>
      </p:sp>
      <p:sp>
        <p:nvSpPr>
          <p:cNvPr id="3" name="Content Placeholder 2"/>
          <p:cNvSpPr>
            <a:spLocks noGrp="1"/>
          </p:cNvSpPr>
          <p:nvPr>
            <p:ph idx="1"/>
          </p:nvPr>
        </p:nvSpPr>
        <p:spPr>
          <a:xfrm>
            <a:off x="467544" y="919808"/>
            <a:ext cx="8424936" cy="5677544"/>
          </a:xfrm>
        </p:spPr>
        <p:txBody>
          <a:bodyPr rtlCol="0">
            <a:normAutofit/>
          </a:bodyPr>
          <a:lstStyle/>
          <a:p>
            <a:pPr eaLnBrk="1" fontAlgn="auto" hangingPunct="1">
              <a:spcAft>
                <a:spcPts val="0"/>
              </a:spcAft>
              <a:defRPr/>
            </a:pPr>
            <a:r>
              <a:rPr lang="en-GB" sz="2000" dirty="0" smtClean="0">
                <a:latin typeface="Times New Roman" panose="02020603050405020304" pitchFamily="18" charset="0"/>
                <a:cs typeface="Times New Roman" panose="02020603050405020304" pitchFamily="18" charset="0"/>
              </a:rPr>
              <a:t>10</a:t>
            </a:r>
            <a:r>
              <a:rPr lang="en-GB" sz="2000" baseline="30000" dirty="0" smtClean="0">
                <a:latin typeface="Times New Roman" panose="02020603050405020304" pitchFamily="18" charset="0"/>
                <a:cs typeface="Times New Roman" panose="02020603050405020304" pitchFamily="18" charset="0"/>
              </a:rPr>
              <a:t>th</a:t>
            </a:r>
            <a:r>
              <a:rPr lang="en-GB" sz="2000" dirty="0" smtClean="0">
                <a:latin typeface="Times New Roman" panose="02020603050405020304" pitchFamily="18" charset="0"/>
                <a:cs typeface="Times New Roman" panose="02020603050405020304" pitchFamily="18" charset="0"/>
              </a:rPr>
              <a:t> June 2018 </a:t>
            </a:r>
          </a:p>
          <a:p>
            <a:pPr eaLnBrk="1" fontAlgn="auto" hangingPunct="1">
              <a:spcAft>
                <a:spcPts val="0"/>
              </a:spcAft>
              <a:defRPr/>
            </a:pPr>
            <a:r>
              <a:rPr lang="en-GB" sz="2000" dirty="0" smtClean="0">
                <a:latin typeface="Times New Roman" panose="02020603050405020304" pitchFamily="18" charset="0"/>
                <a:cs typeface="Times New Roman" panose="02020603050405020304" pitchFamily="18" charset="0"/>
              </a:rPr>
              <a:t>Venue: by kind permission of  Norton family, </a:t>
            </a:r>
            <a:r>
              <a:rPr lang="en-GB" sz="2000" dirty="0" err="1" smtClean="0">
                <a:latin typeface="Times New Roman" panose="02020603050405020304" pitchFamily="18" charset="0"/>
                <a:cs typeface="Times New Roman" panose="02020603050405020304" pitchFamily="18" charset="0"/>
              </a:rPr>
              <a:t>Newtownbarry</a:t>
            </a:r>
            <a:r>
              <a:rPr lang="en-GB" sz="2000" dirty="0" smtClean="0">
                <a:latin typeface="Times New Roman" panose="02020603050405020304" pitchFamily="18" charset="0"/>
                <a:cs typeface="Times New Roman" panose="02020603050405020304" pitchFamily="18" charset="0"/>
              </a:rPr>
              <a:t> House</a:t>
            </a:r>
            <a:endParaRPr lang="en-GB" sz="2000" dirty="0">
              <a:latin typeface="Times New Roman" panose="02020603050405020304" pitchFamily="18" charset="0"/>
              <a:cs typeface="Times New Roman" panose="02020603050405020304" pitchFamily="18" charset="0"/>
            </a:endParaRPr>
          </a:p>
          <a:p>
            <a:pPr eaLnBrk="1" fontAlgn="auto" hangingPunct="1">
              <a:spcAft>
                <a:spcPts val="0"/>
              </a:spcAft>
              <a:defRPr/>
            </a:pPr>
            <a:r>
              <a:rPr lang="en-GB" sz="2000" dirty="0">
                <a:latin typeface="Times New Roman" panose="02020603050405020304" pitchFamily="18" charset="0"/>
                <a:cs typeface="Times New Roman" panose="02020603050405020304" pitchFamily="18" charset="0"/>
              </a:rPr>
              <a:t>Entries – </a:t>
            </a:r>
            <a:r>
              <a:rPr lang="en-GB" sz="2000" dirty="0" smtClean="0">
                <a:latin typeface="Times New Roman" panose="02020603050405020304" pitchFamily="18" charset="0"/>
                <a:cs typeface="Times New Roman" panose="02020603050405020304" pitchFamily="18" charset="0"/>
              </a:rPr>
              <a:t>215  competitors</a:t>
            </a:r>
          </a:p>
          <a:p>
            <a:pPr eaLnBrk="1" fontAlgn="auto" hangingPunct="1">
              <a:spcAft>
                <a:spcPts val="0"/>
              </a:spcAft>
              <a:defRPr/>
            </a:pPr>
            <a:r>
              <a:rPr lang="en-GB" sz="2000" dirty="0" smtClean="0">
                <a:latin typeface="Times New Roman" panose="02020603050405020304" pitchFamily="18" charset="0"/>
                <a:cs typeface="Times New Roman" panose="02020603050405020304" pitchFamily="18" charset="0"/>
              </a:rPr>
              <a:t>Launch of new championship arena introduced</a:t>
            </a:r>
            <a:endParaRPr lang="en-GB" sz="2000" dirty="0">
              <a:latin typeface="Times New Roman" panose="02020603050405020304" pitchFamily="18" charset="0"/>
              <a:cs typeface="Times New Roman" panose="02020603050405020304" pitchFamily="18" charset="0"/>
            </a:endParaRPr>
          </a:p>
          <a:p>
            <a:pPr eaLnBrk="1" fontAlgn="auto" hangingPunct="1">
              <a:spcAft>
                <a:spcPts val="0"/>
              </a:spcAft>
              <a:defRPr/>
            </a:pPr>
            <a:r>
              <a:rPr lang="en-GB" sz="2000" dirty="0">
                <a:latin typeface="Times New Roman" panose="02020603050405020304" pitchFamily="18" charset="0"/>
                <a:cs typeface="Times New Roman" panose="02020603050405020304" pitchFamily="18" charset="0"/>
              </a:rPr>
              <a:t>The club was congratulated on the quality and standard of the course, compliments on the day and emails came from parents who attended </a:t>
            </a:r>
          </a:p>
          <a:p>
            <a:pPr eaLnBrk="1" fontAlgn="auto" hangingPunct="1">
              <a:spcAft>
                <a:spcPts val="0"/>
              </a:spcAft>
              <a:defRPr/>
            </a:pPr>
            <a:r>
              <a:rPr lang="en-GB" sz="2000" dirty="0" smtClean="0">
                <a:latin typeface="Times New Roman" panose="02020603050405020304" pitchFamily="18" charset="0"/>
                <a:cs typeface="Times New Roman" panose="02020603050405020304" pitchFamily="18" charset="0"/>
              </a:rPr>
              <a:t>Very well supported by our members competing themselves</a:t>
            </a:r>
          </a:p>
          <a:p>
            <a:pPr eaLnBrk="1" fontAlgn="auto" hangingPunct="1">
              <a:spcAft>
                <a:spcPts val="0"/>
              </a:spcAft>
              <a:defRPr/>
            </a:pPr>
            <a:r>
              <a:rPr lang="en-GB" sz="2000" dirty="0" smtClean="0">
                <a:latin typeface="Times New Roman" panose="02020603050405020304" pitchFamily="18" charset="0"/>
                <a:cs typeface="Times New Roman" panose="02020603050405020304" pitchFamily="18" charset="0"/>
              </a:rPr>
              <a:t>Results- </a:t>
            </a:r>
          </a:p>
          <a:p>
            <a:pPr eaLnBrk="1" fontAlgn="auto" hangingPunct="1">
              <a:spcAft>
                <a:spcPts val="0"/>
              </a:spcAft>
              <a:defRPr/>
            </a:pPr>
            <a:r>
              <a:rPr lang="en-GB" sz="2000" dirty="0" smtClean="0">
                <a:latin typeface="Times New Roman" panose="02020603050405020304" pitchFamily="18" charset="0"/>
                <a:cs typeface="Times New Roman" panose="02020603050405020304" pitchFamily="18" charset="0"/>
              </a:rPr>
              <a:t>Intermediate – Jack Carr 5</a:t>
            </a:r>
            <a:r>
              <a:rPr lang="en-GB" sz="2000" baseline="30000" dirty="0" smtClean="0">
                <a:latin typeface="Times New Roman" panose="02020603050405020304" pitchFamily="18" charset="0"/>
                <a:cs typeface="Times New Roman" panose="02020603050405020304" pitchFamily="18" charset="0"/>
              </a:rPr>
              <a:t>th</a:t>
            </a:r>
            <a:r>
              <a:rPr lang="en-GB" sz="2000" dirty="0" smtClean="0">
                <a:latin typeface="Times New Roman" panose="02020603050405020304" pitchFamily="18" charset="0"/>
                <a:cs typeface="Times New Roman" panose="02020603050405020304" pitchFamily="18" charset="0"/>
              </a:rPr>
              <a:t>, Holly Malone 6</a:t>
            </a:r>
            <a:r>
              <a:rPr lang="en-GB" sz="2000" baseline="30000" dirty="0" smtClean="0">
                <a:latin typeface="Times New Roman" panose="02020603050405020304" pitchFamily="18" charset="0"/>
                <a:cs typeface="Times New Roman" panose="02020603050405020304" pitchFamily="18" charset="0"/>
              </a:rPr>
              <a:t>th</a:t>
            </a:r>
            <a:r>
              <a:rPr lang="en-GB" sz="2000" dirty="0" smtClean="0">
                <a:latin typeface="Times New Roman" panose="02020603050405020304" pitchFamily="18" charset="0"/>
                <a:cs typeface="Times New Roman" panose="02020603050405020304" pitchFamily="18" charset="0"/>
              </a:rPr>
              <a:t>, </a:t>
            </a:r>
          </a:p>
          <a:p>
            <a:pPr eaLnBrk="1" fontAlgn="auto" hangingPunct="1">
              <a:spcAft>
                <a:spcPts val="0"/>
              </a:spcAft>
              <a:defRPr/>
            </a:pPr>
            <a:r>
              <a:rPr lang="en-GB" sz="2000" dirty="0" smtClean="0">
                <a:latin typeface="Times New Roman" panose="02020603050405020304" pitchFamily="18" charset="0"/>
                <a:cs typeface="Times New Roman" panose="02020603050405020304" pitchFamily="18" charset="0"/>
              </a:rPr>
              <a:t>Junior – Rachel Carr 3</a:t>
            </a:r>
            <a:r>
              <a:rPr lang="en-GB" sz="2000" baseline="30000" dirty="0" smtClean="0">
                <a:latin typeface="Times New Roman" panose="02020603050405020304" pitchFamily="18" charset="0"/>
                <a:cs typeface="Times New Roman" panose="02020603050405020304" pitchFamily="18" charset="0"/>
              </a:rPr>
              <a:t>rd</a:t>
            </a:r>
            <a:r>
              <a:rPr lang="en-GB" sz="2000" dirty="0" smtClean="0">
                <a:latin typeface="Times New Roman" panose="02020603050405020304" pitchFamily="18" charset="0"/>
                <a:cs typeface="Times New Roman" panose="02020603050405020304" pitchFamily="18" charset="0"/>
              </a:rPr>
              <a:t> </a:t>
            </a:r>
          </a:p>
          <a:p>
            <a:pPr eaLnBrk="1" fontAlgn="auto" hangingPunct="1">
              <a:spcAft>
                <a:spcPts val="0"/>
              </a:spcAft>
              <a:defRPr/>
            </a:pPr>
            <a:r>
              <a:rPr lang="en-GB" sz="2000" dirty="0" smtClean="0">
                <a:latin typeface="Times New Roman" panose="02020603050405020304" pitchFamily="18" charset="0"/>
                <a:cs typeface="Times New Roman" panose="02020603050405020304" pitchFamily="18" charset="0"/>
              </a:rPr>
              <a:t>U12-Championship -  Caoilfhionn Lawlor 6</a:t>
            </a:r>
            <a:r>
              <a:rPr lang="en-GB" sz="2000" baseline="30000" dirty="0" smtClean="0">
                <a:latin typeface="Times New Roman" panose="02020603050405020304" pitchFamily="18" charset="0"/>
                <a:cs typeface="Times New Roman" panose="02020603050405020304" pitchFamily="18" charset="0"/>
              </a:rPr>
              <a:t>th</a:t>
            </a:r>
            <a:r>
              <a:rPr lang="en-GB" sz="2000" dirty="0" smtClean="0">
                <a:latin typeface="Times New Roman" panose="02020603050405020304" pitchFamily="18" charset="0"/>
                <a:cs typeface="Times New Roman" panose="02020603050405020304" pitchFamily="18" charset="0"/>
              </a:rPr>
              <a:t> , Martha Dolan 5</a:t>
            </a:r>
            <a:r>
              <a:rPr lang="en-GB" sz="2000" baseline="30000" dirty="0" smtClean="0">
                <a:latin typeface="Times New Roman" panose="02020603050405020304" pitchFamily="18" charset="0"/>
                <a:cs typeface="Times New Roman" panose="02020603050405020304" pitchFamily="18" charset="0"/>
              </a:rPr>
              <a:t>th</a:t>
            </a:r>
            <a:r>
              <a:rPr lang="en-GB" sz="2000" dirty="0" smtClean="0">
                <a:latin typeface="Times New Roman" panose="02020603050405020304" pitchFamily="18" charset="0"/>
                <a:cs typeface="Times New Roman" panose="02020603050405020304" pitchFamily="18" charset="0"/>
              </a:rPr>
              <a:t> </a:t>
            </a:r>
            <a:endParaRPr lang="en-GB" sz="2000" dirty="0">
              <a:latin typeface="Times New Roman" panose="02020603050405020304" pitchFamily="18" charset="0"/>
              <a:cs typeface="Times New Roman" panose="02020603050405020304" pitchFamily="18" charset="0"/>
            </a:endParaRPr>
          </a:p>
          <a:p>
            <a:pPr eaLnBrk="1" fontAlgn="auto" hangingPunct="1">
              <a:spcAft>
                <a:spcPts val="0"/>
              </a:spcAft>
              <a:defRPr/>
            </a:pPr>
            <a:r>
              <a:rPr lang="en-GB" sz="2000" dirty="0" smtClean="0">
                <a:latin typeface="Times New Roman" panose="02020603050405020304" pitchFamily="18" charset="0"/>
                <a:cs typeface="Times New Roman" panose="02020603050405020304" pitchFamily="18" charset="0"/>
              </a:rPr>
              <a:t>U12 – Non Championship – Jodie May 2</a:t>
            </a:r>
            <a:r>
              <a:rPr lang="en-GB" sz="2000" baseline="30000" dirty="0" smtClean="0">
                <a:latin typeface="Times New Roman" panose="02020603050405020304" pitchFamily="18" charset="0"/>
                <a:cs typeface="Times New Roman" panose="02020603050405020304" pitchFamily="18" charset="0"/>
              </a:rPr>
              <a:t>nd</a:t>
            </a:r>
            <a:r>
              <a:rPr lang="en-GB" sz="2000" dirty="0" smtClean="0">
                <a:latin typeface="Times New Roman" panose="02020603050405020304" pitchFamily="18" charset="0"/>
                <a:cs typeface="Times New Roman" panose="02020603050405020304" pitchFamily="18" charset="0"/>
              </a:rPr>
              <a:t>, Lilly Redmond 4</a:t>
            </a:r>
            <a:r>
              <a:rPr lang="en-GB" sz="2000" baseline="30000" dirty="0" smtClean="0">
                <a:latin typeface="Times New Roman" panose="02020603050405020304" pitchFamily="18" charset="0"/>
                <a:cs typeface="Times New Roman" panose="02020603050405020304" pitchFamily="18" charset="0"/>
              </a:rPr>
              <a:t>th</a:t>
            </a:r>
            <a:r>
              <a:rPr lang="en-GB" sz="2000" dirty="0" smtClean="0">
                <a:latin typeface="Times New Roman" panose="02020603050405020304" pitchFamily="18" charset="0"/>
                <a:cs typeface="Times New Roman" panose="02020603050405020304" pitchFamily="18" charset="0"/>
              </a:rPr>
              <a:t> </a:t>
            </a:r>
            <a:endParaRPr lang="en-GB"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19483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266657" cy="443136"/>
          </a:xfrm>
        </p:spPr>
        <p:txBody>
          <a:bodyPr>
            <a:noAutofit/>
          </a:bodyPr>
          <a:lstStyle/>
          <a:p>
            <a:pPr algn="ctr"/>
            <a:r>
              <a:rPr lang="en-IE" sz="2400" dirty="0" smtClean="0"/>
              <a:t>Members Ava Murphy and Bella Donohue showing off the new cup for the Under 12 Championship Competition </a:t>
            </a:r>
            <a:endParaRPr lang="en-IE" sz="2400" dirty="0"/>
          </a:p>
        </p:txBody>
      </p:sp>
      <p:pic>
        <p:nvPicPr>
          <p:cNvPr id="4" name="Content Placeholder 3"/>
          <p:cNvPicPr>
            <a:picLocks noGrp="1" noChangeAspect="1"/>
          </p:cNvPicPr>
          <p:nvPr>
            <p:ph idx="1"/>
          </p:nvPr>
        </p:nvPicPr>
        <p:blipFill>
          <a:blip r:embed="rId2"/>
          <a:stretch>
            <a:fillRect/>
          </a:stretch>
        </p:blipFill>
        <p:spPr>
          <a:xfrm>
            <a:off x="1691680" y="2132856"/>
            <a:ext cx="4908028" cy="4557241"/>
          </a:xfrm>
          <a:prstGeom prst="rect">
            <a:avLst/>
          </a:prstGeom>
        </p:spPr>
      </p:pic>
    </p:spTree>
    <p:extLst>
      <p:ext uri="{BB962C8B-B14F-4D97-AF65-F5344CB8AC3E}">
        <p14:creationId xmlns:p14="http://schemas.microsoft.com/office/powerpoint/2010/main" val="29345153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IE" dirty="0" smtClean="0"/>
              <a:t>Eventing Championships             Ballindenisk Cork </a:t>
            </a:r>
            <a:endParaRPr lang="en-IE" dirty="0"/>
          </a:p>
        </p:txBody>
      </p:sp>
      <p:pic>
        <p:nvPicPr>
          <p:cNvPr id="4" name="Content Placeholder 3"/>
          <p:cNvPicPr>
            <a:picLocks noGrp="1" noChangeAspect="1"/>
          </p:cNvPicPr>
          <p:nvPr>
            <p:ph idx="1"/>
          </p:nvPr>
        </p:nvPicPr>
        <p:blipFill>
          <a:blip r:embed="rId2"/>
          <a:stretch>
            <a:fillRect/>
          </a:stretch>
        </p:blipFill>
        <p:spPr>
          <a:xfrm>
            <a:off x="1115616" y="1270000"/>
            <a:ext cx="1688889" cy="3669841"/>
          </a:xfrm>
          <a:prstGeom prst="rect">
            <a:avLst/>
          </a:prstGeom>
        </p:spPr>
      </p:pic>
      <p:pic>
        <p:nvPicPr>
          <p:cNvPr id="5" name="Picture 4"/>
          <p:cNvPicPr>
            <a:picLocks noChangeAspect="1"/>
          </p:cNvPicPr>
          <p:nvPr/>
        </p:nvPicPr>
        <p:blipFill>
          <a:blip r:embed="rId3"/>
          <a:stretch>
            <a:fillRect/>
          </a:stretch>
        </p:blipFill>
        <p:spPr>
          <a:xfrm>
            <a:off x="3878048" y="2158971"/>
            <a:ext cx="4063492" cy="3441270"/>
          </a:xfrm>
          <a:prstGeom prst="rect">
            <a:avLst/>
          </a:prstGeom>
        </p:spPr>
      </p:pic>
      <p:graphicFrame>
        <p:nvGraphicFramePr>
          <p:cNvPr id="7" name="Table 6"/>
          <p:cNvGraphicFramePr>
            <a:graphicFrameLocks noGrp="1"/>
          </p:cNvGraphicFramePr>
          <p:nvPr/>
        </p:nvGraphicFramePr>
        <p:xfrm>
          <a:off x="498240" y="5157192"/>
          <a:ext cx="3065648" cy="1357448"/>
        </p:xfrm>
        <a:graphic>
          <a:graphicData uri="http://schemas.openxmlformats.org/drawingml/2006/table">
            <a:tbl>
              <a:tblPr firstRow="1" bandRow="1">
                <a:tableStyleId>{5C22544A-7EE6-4342-B048-85BDC9FD1C3A}</a:tableStyleId>
              </a:tblPr>
              <a:tblGrid>
                <a:gridCol w="3065648"/>
              </a:tblGrid>
              <a:tr h="1357448">
                <a:tc>
                  <a:txBody>
                    <a:bodyPr/>
                    <a:lstStyle/>
                    <a:p>
                      <a:r>
                        <a:rPr lang="en-IE" dirty="0" smtClean="0">
                          <a:solidFill>
                            <a:schemeClr val="bg1"/>
                          </a:solidFill>
                        </a:rPr>
                        <a:t>Jude Donohue presented</a:t>
                      </a:r>
                      <a:r>
                        <a:rPr lang="en-IE" baseline="0" dirty="0" smtClean="0">
                          <a:solidFill>
                            <a:schemeClr val="bg1"/>
                          </a:solidFill>
                        </a:rPr>
                        <a:t> with prize for 2</a:t>
                      </a:r>
                      <a:r>
                        <a:rPr lang="en-IE" baseline="30000" dirty="0" smtClean="0">
                          <a:solidFill>
                            <a:schemeClr val="bg1"/>
                          </a:solidFill>
                        </a:rPr>
                        <a:t>nd</a:t>
                      </a:r>
                      <a:r>
                        <a:rPr lang="en-IE" baseline="0" dirty="0" smtClean="0">
                          <a:solidFill>
                            <a:schemeClr val="bg1"/>
                          </a:solidFill>
                        </a:rPr>
                        <a:t> place by </a:t>
                      </a:r>
                      <a:r>
                        <a:rPr lang="en-IE" dirty="0" smtClean="0">
                          <a:solidFill>
                            <a:schemeClr val="bg1"/>
                          </a:solidFill>
                        </a:rPr>
                        <a:t>Dr Marena Brennan,</a:t>
                      </a:r>
                      <a:r>
                        <a:rPr lang="en-IE" baseline="0" dirty="0" smtClean="0">
                          <a:solidFill>
                            <a:schemeClr val="bg1"/>
                          </a:solidFill>
                        </a:rPr>
                        <a:t> Chairperson for Eventing </a:t>
                      </a:r>
                      <a:endParaRPr lang="en-IE" dirty="0">
                        <a:solidFill>
                          <a:schemeClr val="bg1"/>
                        </a:solidFill>
                      </a:endParaRPr>
                    </a:p>
                  </a:txBody>
                  <a:tcPr/>
                </a:tc>
              </a:tr>
            </a:tbl>
          </a:graphicData>
        </a:graphic>
      </p:graphicFrame>
      <p:sp>
        <p:nvSpPr>
          <p:cNvPr id="8" name="Oval Callout 7"/>
          <p:cNvSpPr/>
          <p:nvPr/>
        </p:nvSpPr>
        <p:spPr>
          <a:xfrm>
            <a:off x="6804248" y="1270000"/>
            <a:ext cx="2160240" cy="158293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solidFill>
                  <a:schemeClr val="bg1"/>
                </a:solidFill>
              </a:rPr>
              <a:t>Avril Kelly heading for home </a:t>
            </a:r>
            <a:endParaRPr lang="en-IE" dirty="0">
              <a:solidFill>
                <a:schemeClr val="bg1"/>
              </a:solidFill>
            </a:endParaRPr>
          </a:p>
        </p:txBody>
      </p:sp>
    </p:spTree>
    <p:extLst>
      <p:ext uri="{BB962C8B-B14F-4D97-AF65-F5344CB8AC3E}">
        <p14:creationId xmlns:p14="http://schemas.microsoft.com/office/powerpoint/2010/main" val="2261938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pPr algn="ctr"/>
            <a:r>
              <a:rPr lang="en-IE" sz="3600" dirty="0"/>
              <a:t>U10 </a:t>
            </a:r>
            <a:r>
              <a:rPr lang="en-IE" sz="3600" dirty="0" smtClean="0"/>
              <a:t>Rallies/Novice and General </a:t>
            </a:r>
            <a:r>
              <a:rPr lang="en-IE" sz="3600" dirty="0"/>
              <a:t>rallies</a:t>
            </a:r>
          </a:p>
        </p:txBody>
      </p:sp>
      <p:sp>
        <p:nvSpPr>
          <p:cNvPr id="3" name="Subtitle 2"/>
          <p:cNvSpPr>
            <a:spLocks noGrp="1"/>
          </p:cNvSpPr>
          <p:nvPr>
            <p:ph idx="1"/>
          </p:nvPr>
        </p:nvSpPr>
        <p:spPr/>
        <p:txBody>
          <a:bodyPr>
            <a:normAutofit fontScale="92500" lnSpcReduction="20000"/>
          </a:bodyPr>
          <a:lstStyle/>
          <a:p>
            <a:pPr>
              <a:buFont typeface="Arial" charset="0"/>
              <a:buNone/>
              <a:defRPr/>
            </a:pPr>
            <a:r>
              <a:rPr lang="en-GB" dirty="0"/>
              <a:t>Under 10 Rallies – very important mechanism for bringing young members along, improving their confidence and riding skills in a smaller setting, excellent for instilling confidence and preparing members for larger rallies and camp. </a:t>
            </a:r>
          </a:p>
          <a:p>
            <a:pPr>
              <a:buFont typeface="Arial" charset="0"/>
              <a:buNone/>
              <a:defRPr/>
            </a:pPr>
            <a:r>
              <a:rPr lang="en-GB" dirty="0"/>
              <a:t>Total number held in </a:t>
            </a:r>
            <a:r>
              <a:rPr lang="en-GB" dirty="0" smtClean="0"/>
              <a:t>2018  was 9</a:t>
            </a:r>
            <a:endParaRPr lang="en-GB" dirty="0"/>
          </a:p>
          <a:p>
            <a:pPr>
              <a:buFont typeface="Arial" charset="0"/>
              <a:buNone/>
              <a:defRPr/>
            </a:pPr>
            <a:r>
              <a:rPr lang="en-GB" dirty="0"/>
              <a:t>General rallies – reflect the health of the </a:t>
            </a:r>
            <a:r>
              <a:rPr lang="en-GB" dirty="0" smtClean="0"/>
              <a:t>club- 3 held, (reduced number on account of weather and ground conditions, with a full calendar of events already planned it was not possible to fit in more)</a:t>
            </a:r>
            <a:endParaRPr lang="en-GB" dirty="0"/>
          </a:p>
          <a:p>
            <a:pPr>
              <a:buFont typeface="Arial" charset="0"/>
              <a:buNone/>
              <a:defRPr/>
            </a:pPr>
            <a:endParaRPr lang="en-GB" dirty="0" smtClean="0"/>
          </a:p>
          <a:p>
            <a:pPr>
              <a:buFont typeface="Arial" charset="0"/>
              <a:buNone/>
              <a:defRPr/>
            </a:pPr>
            <a:endParaRPr lang="en-GB" dirty="0"/>
          </a:p>
          <a:p>
            <a:pPr>
              <a:buFont typeface="Arial" charset="0"/>
              <a:buNone/>
              <a:defRPr/>
            </a:pPr>
            <a:r>
              <a:rPr lang="en-GB" dirty="0"/>
              <a:t>Thanks to all the land owners for allowing the club to use their facilities. </a:t>
            </a:r>
          </a:p>
        </p:txBody>
      </p:sp>
    </p:spTree>
    <p:extLst>
      <p:ext uri="{BB962C8B-B14F-4D97-AF65-F5344CB8AC3E}">
        <p14:creationId xmlns:p14="http://schemas.microsoft.com/office/powerpoint/2010/main" val="1929733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332656"/>
            <a:ext cx="7706817" cy="803176"/>
          </a:xfrm>
        </p:spPr>
        <p:txBody>
          <a:bodyPr rtlCol="0">
            <a:noAutofit/>
          </a:bodyPr>
          <a:lstStyle/>
          <a:p>
            <a:pPr eaLnBrk="1" fontAlgn="auto" hangingPunct="1">
              <a:spcAft>
                <a:spcPts val="0"/>
              </a:spcAft>
              <a:defRPr/>
            </a:pPr>
            <a:r>
              <a:rPr lang="en-GB" sz="2800" b="1" dirty="0">
                <a:latin typeface="Arial" panose="020B0604020202020204" pitchFamily="34" charset="0"/>
                <a:cs typeface="Arial" panose="020B0604020202020204" pitchFamily="34" charset="0"/>
              </a:rPr>
              <a:t>Pony Club </a:t>
            </a:r>
            <a:r>
              <a:rPr lang="en-GB" sz="2800" b="1" dirty="0" smtClean="0">
                <a:latin typeface="Arial" panose="020B0604020202020204" pitchFamily="34" charset="0"/>
                <a:cs typeface="Arial" panose="020B0604020202020204" pitchFamily="34" charset="0"/>
              </a:rPr>
              <a:t>Festival: </a:t>
            </a:r>
            <a:endParaRPr lang="en-GB" sz="2800" dirty="0"/>
          </a:p>
        </p:txBody>
      </p:sp>
      <p:sp>
        <p:nvSpPr>
          <p:cNvPr id="3" name="Content Placeholder 2"/>
          <p:cNvSpPr>
            <a:spLocks noGrp="1"/>
          </p:cNvSpPr>
          <p:nvPr>
            <p:ph idx="1"/>
          </p:nvPr>
        </p:nvSpPr>
        <p:spPr>
          <a:xfrm>
            <a:off x="251520" y="908720"/>
            <a:ext cx="4242144" cy="5832648"/>
          </a:xfrm>
        </p:spPr>
        <p:txBody>
          <a:bodyPr rtlCol="0">
            <a:normAutofit/>
          </a:bodyPr>
          <a:lstStyle/>
          <a:p>
            <a:pPr eaLnBrk="1" fontAlgn="auto" hangingPunct="1">
              <a:spcAft>
                <a:spcPts val="0"/>
              </a:spcAft>
              <a:defRPr/>
            </a:pPr>
            <a:endParaRPr lang="en-GB" sz="3100" dirty="0">
              <a:latin typeface="Times New Roman" panose="02020603050405020304" pitchFamily="18" charset="0"/>
              <a:cs typeface="Times New Roman" panose="02020603050405020304" pitchFamily="18" charset="0"/>
            </a:endParaRPr>
          </a:p>
          <a:p>
            <a:pPr eaLnBrk="1" fontAlgn="auto" hangingPunct="1">
              <a:spcAft>
                <a:spcPts val="0"/>
              </a:spcAft>
              <a:defRPr/>
            </a:pPr>
            <a:endParaRPr lang="en-GB" dirty="0">
              <a:latin typeface="Times New Roman" panose="02020603050405020304" pitchFamily="18" charset="0"/>
              <a:cs typeface="Times New Roman" panose="02020603050405020304" pitchFamily="18" charset="0"/>
            </a:endParaRPr>
          </a:p>
          <a:p>
            <a:pPr>
              <a:defRPr/>
            </a:pPr>
            <a:r>
              <a:rPr lang="en-GB" sz="3200" dirty="0">
                <a:latin typeface="Times New Roman" panose="02020603050405020304" pitchFamily="18" charset="0"/>
                <a:cs typeface="Times New Roman" panose="02020603050405020304" pitchFamily="18" charset="0"/>
              </a:rPr>
              <a:t>Club participated in </a:t>
            </a:r>
            <a:r>
              <a:rPr lang="en-GB" sz="3200" dirty="0" smtClean="0">
                <a:latin typeface="Times New Roman" panose="02020603050405020304" pitchFamily="18" charset="0"/>
                <a:cs typeface="Times New Roman" panose="02020603050405020304" pitchFamily="18" charset="0"/>
              </a:rPr>
              <a:t> </a:t>
            </a:r>
            <a:r>
              <a:rPr lang="en-GB" sz="3200" dirty="0">
                <a:latin typeface="Times New Roman" panose="02020603050405020304" pitchFamily="18" charset="0"/>
                <a:cs typeface="Times New Roman" panose="02020603050405020304" pitchFamily="18" charset="0"/>
              </a:rPr>
              <a:t>disciplines, </a:t>
            </a:r>
            <a:endParaRPr lang="en-GB" sz="3200" dirty="0" smtClean="0">
              <a:latin typeface="Times New Roman" panose="02020603050405020304" pitchFamily="18" charset="0"/>
              <a:cs typeface="Times New Roman" panose="02020603050405020304" pitchFamily="18" charset="0"/>
            </a:endParaRPr>
          </a:p>
          <a:p>
            <a:pPr>
              <a:defRPr/>
            </a:pPr>
            <a:r>
              <a:rPr lang="en-GB" sz="3200" dirty="0" smtClean="0">
                <a:latin typeface="Times New Roman" panose="02020603050405020304" pitchFamily="18" charset="0"/>
                <a:cs typeface="Times New Roman" panose="02020603050405020304" pitchFamily="18" charset="0"/>
              </a:rPr>
              <a:t>Games</a:t>
            </a:r>
            <a:r>
              <a:rPr lang="en-GB" sz="3200" dirty="0">
                <a:latin typeface="Times New Roman" panose="02020603050405020304" pitchFamily="18" charset="0"/>
                <a:cs typeface="Times New Roman" panose="02020603050405020304" pitchFamily="18" charset="0"/>
              </a:rPr>
              <a:t>, </a:t>
            </a:r>
            <a:endParaRPr lang="en-GB" sz="3200" dirty="0" smtClean="0">
              <a:latin typeface="Times New Roman" panose="02020603050405020304" pitchFamily="18" charset="0"/>
              <a:cs typeface="Times New Roman" panose="02020603050405020304" pitchFamily="18" charset="0"/>
            </a:endParaRPr>
          </a:p>
          <a:p>
            <a:pPr>
              <a:defRPr/>
            </a:pPr>
            <a:r>
              <a:rPr lang="en-GB" sz="3200" dirty="0" smtClean="0">
                <a:latin typeface="Times New Roman" panose="02020603050405020304" pitchFamily="18" charset="0"/>
                <a:cs typeface="Times New Roman" panose="02020603050405020304" pitchFamily="18" charset="0"/>
              </a:rPr>
              <a:t>Show </a:t>
            </a:r>
            <a:r>
              <a:rPr lang="en-GB" sz="3200" dirty="0">
                <a:latin typeface="Times New Roman" panose="02020603050405020304" pitchFamily="18" charset="0"/>
                <a:cs typeface="Times New Roman" panose="02020603050405020304" pitchFamily="18" charset="0"/>
              </a:rPr>
              <a:t>Jumping, </a:t>
            </a:r>
            <a:endParaRPr lang="en-GB" sz="3200" dirty="0" smtClean="0">
              <a:latin typeface="Times New Roman" panose="02020603050405020304" pitchFamily="18" charset="0"/>
              <a:cs typeface="Times New Roman" panose="02020603050405020304" pitchFamily="18" charset="0"/>
            </a:endParaRPr>
          </a:p>
          <a:p>
            <a:pPr>
              <a:defRPr/>
            </a:pPr>
            <a:r>
              <a:rPr lang="en-GB" sz="3200" dirty="0" smtClean="0">
                <a:latin typeface="Times New Roman" panose="02020603050405020304" pitchFamily="18" charset="0"/>
                <a:cs typeface="Times New Roman" panose="02020603050405020304" pitchFamily="18" charset="0"/>
              </a:rPr>
              <a:t>Combined Training, </a:t>
            </a:r>
            <a:endParaRPr lang="en-GB" sz="3200" dirty="0">
              <a:latin typeface="Times New Roman" panose="02020603050405020304" pitchFamily="18" charset="0"/>
              <a:cs typeface="Times New Roman" panose="02020603050405020304" pitchFamily="18" charset="0"/>
            </a:endParaRPr>
          </a:p>
          <a:p>
            <a:pPr>
              <a:defRPr/>
            </a:pPr>
            <a:r>
              <a:rPr lang="en-GB" sz="3200" dirty="0" smtClean="0">
                <a:latin typeface="Times New Roman" panose="02020603050405020304" pitchFamily="18" charset="0"/>
                <a:cs typeface="Times New Roman" panose="02020603050405020304" pitchFamily="18" charset="0"/>
              </a:rPr>
              <a:t>Pure Dressage.</a:t>
            </a:r>
            <a:endParaRPr lang="en-GB" sz="3200" dirty="0">
              <a:latin typeface="Times New Roman" panose="02020603050405020304" pitchFamily="18" charset="0"/>
              <a:cs typeface="Times New Roman" panose="02020603050405020304" pitchFamily="18" charset="0"/>
            </a:endParaRPr>
          </a:p>
          <a:p>
            <a:pPr eaLnBrk="1" fontAlgn="auto" hangingPunct="1">
              <a:spcAft>
                <a:spcPts val="0"/>
              </a:spcAft>
              <a:defRPr/>
            </a:pPr>
            <a:endParaRPr lang="en-GB"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1981C26A-32A3-46B6-B88E-F1DE7E852171}"/>
              </a:ext>
            </a:extLst>
          </p:cNvPr>
          <p:cNvPicPr>
            <a:picLocks noChangeAspect="1"/>
          </p:cNvPicPr>
          <p:nvPr/>
        </p:nvPicPr>
        <p:blipFill>
          <a:blip r:embed="rId2"/>
          <a:stretch>
            <a:fillRect/>
          </a:stretch>
        </p:blipFill>
        <p:spPr>
          <a:xfrm>
            <a:off x="4493664" y="1556792"/>
            <a:ext cx="4427984" cy="331236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IE" b="1" dirty="0" smtClean="0"/>
              <a:t>Beach ride &amp; Auction </a:t>
            </a:r>
            <a:br>
              <a:rPr lang="en-IE" b="1" dirty="0" smtClean="0"/>
            </a:br>
            <a:r>
              <a:rPr lang="en-IE" b="1" dirty="0" smtClean="0"/>
              <a:t>in aid of Crumlin Children’s Hospital and CHPC </a:t>
            </a:r>
            <a:endParaRPr lang="en-IE" b="1" dirty="0"/>
          </a:p>
        </p:txBody>
      </p:sp>
      <p:pic>
        <p:nvPicPr>
          <p:cNvPr id="4" name="Content Placeholder 3"/>
          <p:cNvPicPr>
            <a:picLocks noGrp="1" noChangeAspect="1"/>
          </p:cNvPicPr>
          <p:nvPr>
            <p:ph idx="1"/>
          </p:nvPr>
        </p:nvPicPr>
        <p:blipFill>
          <a:blip r:embed="rId2"/>
          <a:stretch>
            <a:fillRect/>
          </a:stretch>
        </p:blipFill>
        <p:spPr>
          <a:xfrm>
            <a:off x="2195736" y="2204864"/>
            <a:ext cx="3880074" cy="4320480"/>
          </a:xfrm>
          <a:prstGeom prst="rect">
            <a:avLst/>
          </a:prstGeom>
        </p:spPr>
      </p:pic>
      <p:sp>
        <p:nvSpPr>
          <p:cNvPr id="3" name="Oval Callout 2"/>
          <p:cNvSpPr/>
          <p:nvPr/>
        </p:nvSpPr>
        <p:spPr>
          <a:xfrm>
            <a:off x="5724128" y="1412776"/>
            <a:ext cx="3240360" cy="187220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smtClean="0">
                <a:solidFill>
                  <a:schemeClr val="bg1"/>
                </a:solidFill>
              </a:rPr>
              <a:t>Serious business from Laurel and Hardy as hammer fell </a:t>
            </a:r>
            <a:endParaRPr lang="en-IE" sz="2000" b="1" dirty="0">
              <a:solidFill>
                <a:schemeClr val="bg1"/>
              </a:solidFill>
            </a:endParaRPr>
          </a:p>
        </p:txBody>
      </p:sp>
    </p:spTree>
    <p:extLst>
      <p:ext uri="{BB962C8B-B14F-4D97-AF65-F5344CB8AC3E}">
        <p14:creationId xmlns:p14="http://schemas.microsoft.com/office/powerpoint/2010/main" val="19158192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1560" y="289199"/>
            <a:ext cx="8103150" cy="1857143"/>
          </a:xfrm>
          <a:prstGeom prst="rect">
            <a:avLst/>
          </a:prstGeom>
        </p:spPr>
      </p:pic>
      <p:pic>
        <p:nvPicPr>
          <p:cNvPr id="4" name="Content Placeholder 3"/>
          <p:cNvPicPr>
            <a:picLocks noGrp="1" noChangeAspect="1"/>
          </p:cNvPicPr>
          <p:nvPr>
            <p:ph idx="1"/>
          </p:nvPr>
        </p:nvPicPr>
        <p:blipFill>
          <a:blip r:embed="rId3"/>
          <a:stretch>
            <a:fillRect/>
          </a:stretch>
        </p:blipFill>
        <p:spPr>
          <a:xfrm>
            <a:off x="755576" y="2348880"/>
            <a:ext cx="1776412" cy="3881437"/>
          </a:xfrm>
          <a:prstGeom prst="rect">
            <a:avLst/>
          </a:prstGeom>
        </p:spPr>
      </p:pic>
      <p:pic>
        <p:nvPicPr>
          <p:cNvPr id="6" name="Picture 5"/>
          <p:cNvPicPr>
            <a:picLocks noChangeAspect="1"/>
          </p:cNvPicPr>
          <p:nvPr/>
        </p:nvPicPr>
        <p:blipFill>
          <a:blip r:embed="rId4"/>
          <a:stretch>
            <a:fillRect/>
          </a:stretch>
        </p:blipFill>
        <p:spPr>
          <a:xfrm>
            <a:off x="5814938" y="2564904"/>
            <a:ext cx="2907162" cy="4483701"/>
          </a:xfrm>
          <a:prstGeom prst="rect">
            <a:avLst/>
          </a:prstGeom>
        </p:spPr>
      </p:pic>
      <p:pic>
        <p:nvPicPr>
          <p:cNvPr id="7" name="Picture 6"/>
          <p:cNvPicPr>
            <a:picLocks noChangeAspect="1"/>
          </p:cNvPicPr>
          <p:nvPr/>
        </p:nvPicPr>
        <p:blipFill>
          <a:blip r:embed="rId5"/>
          <a:stretch>
            <a:fillRect/>
          </a:stretch>
        </p:blipFill>
        <p:spPr>
          <a:xfrm>
            <a:off x="3347864" y="2852936"/>
            <a:ext cx="2122651" cy="2546031"/>
          </a:xfrm>
          <a:prstGeom prst="rect">
            <a:avLst/>
          </a:prstGeom>
        </p:spPr>
      </p:pic>
    </p:spTree>
    <p:extLst>
      <p:ext uri="{BB962C8B-B14F-4D97-AF65-F5344CB8AC3E}">
        <p14:creationId xmlns:p14="http://schemas.microsoft.com/office/powerpoint/2010/main" val="6584650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940152" y="4753267"/>
            <a:ext cx="2590476" cy="1742857"/>
          </a:xfrm>
          <a:prstGeom prst="rect">
            <a:avLst/>
          </a:prstGeom>
        </p:spPr>
      </p:pic>
      <p:pic>
        <p:nvPicPr>
          <p:cNvPr id="3" name="Picture 2"/>
          <p:cNvPicPr>
            <a:picLocks noChangeAspect="1"/>
          </p:cNvPicPr>
          <p:nvPr/>
        </p:nvPicPr>
        <p:blipFill>
          <a:blip r:embed="rId3"/>
          <a:stretch>
            <a:fillRect/>
          </a:stretch>
        </p:blipFill>
        <p:spPr>
          <a:xfrm>
            <a:off x="495211" y="188640"/>
            <a:ext cx="5143500" cy="6021288"/>
          </a:xfrm>
          <a:prstGeom prst="rect">
            <a:avLst/>
          </a:prstGeom>
        </p:spPr>
      </p:pic>
      <p:pic>
        <p:nvPicPr>
          <p:cNvPr id="6" name="Picture 5"/>
          <p:cNvPicPr>
            <a:picLocks noChangeAspect="1"/>
          </p:cNvPicPr>
          <p:nvPr/>
        </p:nvPicPr>
        <p:blipFill>
          <a:blip r:embed="rId4"/>
          <a:stretch>
            <a:fillRect/>
          </a:stretch>
        </p:blipFill>
        <p:spPr>
          <a:xfrm>
            <a:off x="6119266" y="1049361"/>
            <a:ext cx="2232248" cy="1770980"/>
          </a:xfrm>
          <a:prstGeom prst="rect">
            <a:avLst/>
          </a:prstGeom>
        </p:spPr>
      </p:pic>
    </p:spTree>
    <p:extLst>
      <p:ext uri="{BB962C8B-B14F-4D97-AF65-F5344CB8AC3E}">
        <p14:creationId xmlns:p14="http://schemas.microsoft.com/office/powerpoint/2010/main" val="28728893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745" y="2449773"/>
            <a:ext cx="3864000" cy="2376264"/>
          </a:xfrm>
          <a:prstGeom prst="rect">
            <a:avLst/>
          </a:prstGeom>
        </p:spPr>
      </p:pic>
      <p:pic>
        <p:nvPicPr>
          <p:cNvPr id="5" name="Picture 4"/>
          <p:cNvPicPr>
            <a:picLocks noChangeAspect="1"/>
          </p:cNvPicPr>
          <p:nvPr/>
        </p:nvPicPr>
        <p:blipFill>
          <a:blip r:embed="rId3"/>
          <a:stretch>
            <a:fillRect/>
          </a:stretch>
        </p:blipFill>
        <p:spPr>
          <a:xfrm>
            <a:off x="4644008" y="2449773"/>
            <a:ext cx="3312368" cy="2347379"/>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169317004"/>
              </p:ext>
            </p:extLst>
          </p:nvPr>
        </p:nvGraphicFramePr>
        <p:xfrm>
          <a:off x="1524000" y="4797152"/>
          <a:ext cx="6096000" cy="648072"/>
        </p:xfrm>
        <a:graphic>
          <a:graphicData uri="http://schemas.openxmlformats.org/drawingml/2006/table">
            <a:tbl>
              <a:tblPr firstRow="1" bandRow="1">
                <a:tableStyleId>{5C22544A-7EE6-4342-B048-85BDC9FD1C3A}</a:tableStyleId>
              </a:tblPr>
              <a:tblGrid>
                <a:gridCol w="6096000"/>
              </a:tblGrid>
              <a:tr h="648072">
                <a:tc>
                  <a:txBody>
                    <a:bodyPr/>
                    <a:lstStyle/>
                    <a:p>
                      <a:r>
                        <a:rPr lang="en-IE" dirty="0" smtClean="0">
                          <a:solidFill>
                            <a:schemeClr val="bg1"/>
                          </a:solidFill>
                        </a:rPr>
                        <a:t>All the girls on the left    V    All the boys</a:t>
                      </a:r>
                      <a:r>
                        <a:rPr lang="en-IE" baseline="0" dirty="0" smtClean="0">
                          <a:solidFill>
                            <a:schemeClr val="bg1"/>
                          </a:solidFill>
                        </a:rPr>
                        <a:t> on the right </a:t>
                      </a:r>
                      <a:endParaRPr lang="en-IE" dirty="0">
                        <a:solidFill>
                          <a:schemeClr val="bg1"/>
                        </a:solidFill>
                      </a:endParaRPr>
                    </a:p>
                  </a:txBody>
                  <a:tcPr/>
                </a:tc>
              </a:tr>
            </a:tbl>
          </a:graphicData>
        </a:graphic>
      </p:graphicFrame>
    </p:spTree>
    <p:extLst>
      <p:ext uri="{BB962C8B-B14F-4D97-AF65-F5344CB8AC3E}">
        <p14:creationId xmlns:p14="http://schemas.microsoft.com/office/powerpoint/2010/main" val="18096359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476672"/>
            <a:ext cx="6347713" cy="648072"/>
          </a:xfrm>
        </p:spPr>
        <p:txBody>
          <a:bodyPr rtlCol="0">
            <a:normAutofit fontScale="90000"/>
          </a:bodyPr>
          <a:lstStyle/>
          <a:p>
            <a:pPr algn="ctr">
              <a:defRPr/>
            </a:pPr>
            <a:r>
              <a:rPr lang="en-IE" dirty="0"/>
              <a:t>Hunter Trial Championship</a:t>
            </a:r>
            <a:r>
              <a:rPr lang="en-GB" dirty="0"/>
              <a:t/>
            </a:r>
            <a:br>
              <a:rPr lang="en-GB" dirty="0"/>
            </a:br>
            <a:endParaRPr lang="en-GB" dirty="0"/>
          </a:p>
        </p:txBody>
      </p:sp>
      <p:sp>
        <p:nvSpPr>
          <p:cNvPr id="3" name="Content Placeholder 2"/>
          <p:cNvSpPr>
            <a:spLocks noGrp="1"/>
          </p:cNvSpPr>
          <p:nvPr>
            <p:ph idx="1"/>
          </p:nvPr>
        </p:nvSpPr>
        <p:spPr>
          <a:xfrm>
            <a:off x="251520" y="1268760"/>
            <a:ext cx="4661153" cy="5040560"/>
          </a:xfrm>
        </p:spPr>
        <p:txBody>
          <a:bodyPr rtlCol="0">
            <a:normAutofit lnSpcReduction="10000"/>
          </a:bodyPr>
          <a:lstStyle/>
          <a:p>
            <a:pPr eaLnBrk="1" fontAlgn="auto" hangingPunct="1">
              <a:spcAft>
                <a:spcPts val="0"/>
              </a:spcAft>
              <a:buFont typeface="Wingdings" panose="05000000000000000000" pitchFamily="2" charset="2"/>
              <a:buChar char="Ø"/>
              <a:defRPr/>
            </a:pPr>
            <a:r>
              <a:rPr lang="en-GB" sz="2400" dirty="0" smtClean="0">
                <a:latin typeface="Times New Roman" panose="02020603050405020304" pitchFamily="18" charset="0"/>
                <a:cs typeface="Times New Roman" panose="02020603050405020304" pitchFamily="18" charset="0"/>
              </a:rPr>
              <a:t>New venue in </a:t>
            </a:r>
            <a:r>
              <a:rPr lang="en-GB" sz="2400" dirty="0">
                <a:latin typeface="Times New Roman" panose="02020603050405020304" pitchFamily="18" charset="0"/>
                <a:cs typeface="Times New Roman" panose="02020603050405020304" pitchFamily="18" charset="0"/>
              </a:rPr>
              <a:t> </a:t>
            </a:r>
            <a:r>
              <a:rPr lang="en-GB" sz="2400" dirty="0" smtClean="0">
                <a:latin typeface="Times New Roman" panose="02020603050405020304" pitchFamily="18" charset="0"/>
                <a:cs typeface="Times New Roman" panose="02020603050405020304" pitchFamily="18" charset="0"/>
              </a:rPr>
              <a:t>Moorefield kennels,  New Ross, Co Wexford 22</a:t>
            </a:r>
            <a:r>
              <a:rPr lang="en-GB" sz="2400" baseline="30000" dirty="0" smtClean="0">
                <a:latin typeface="Times New Roman" panose="02020603050405020304" pitchFamily="18" charset="0"/>
                <a:cs typeface="Times New Roman" panose="02020603050405020304" pitchFamily="18" charset="0"/>
              </a:rPr>
              <a:t>nd</a:t>
            </a:r>
            <a:r>
              <a:rPr lang="en-GB" sz="2400" dirty="0" smtClean="0">
                <a:latin typeface="Times New Roman" panose="02020603050405020304" pitchFamily="18" charset="0"/>
                <a:cs typeface="Times New Roman" panose="02020603050405020304" pitchFamily="18" charset="0"/>
              </a:rPr>
              <a:t> September 2018 </a:t>
            </a:r>
          </a:p>
          <a:p>
            <a:pPr>
              <a:buFont typeface="Wingdings" panose="05000000000000000000" pitchFamily="2" charset="2"/>
              <a:buChar char="Ø"/>
              <a:defRPr/>
            </a:pPr>
            <a:r>
              <a:rPr lang="en-GB" sz="2400" dirty="0" smtClean="0">
                <a:latin typeface="Times New Roman" panose="02020603050405020304" pitchFamily="18" charset="0"/>
                <a:cs typeface="Times New Roman" panose="02020603050405020304" pitchFamily="18" charset="0"/>
              </a:rPr>
              <a:t>31 entries from the club, (20 in 2017)  </a:t>
            </a:r>
          </a:p>
          <a:p>
            <a:pPr>
              <a:defRPr/>
            </a:pPr>
            <a:r>
              <a:rPr lang="en-GB" sz="2400" dirty="0" smtClean="0">
                <a:latin typeface="Times New Roman" panose="02020603050405020304" pitchFamily="18" charset="0"/>
                <a:cs typeface="Times New Roman" panose="02020603050405020304" pitchFamily="18" charset="0"/>
              </a:rPr>
              <a:t>Junior singles- Isabella Donohue 6</a:t>
            </a:r>
            <a:r>
              <a:rPr lang="en-GB" sz="2400" baseline="30000" dirty="0" smtClean="0">
                <a:latin typeface="Times New Roman" panose="02020603050405020304" pitchFamily="18" charset="0"/>
                <a:cs typeface="Times New Roman" panose="02020603050405020304" pitchFamily="18" charset="0"/>
              </a:rPr>
              <a:t>th</a:t>
            </a:r>
            <a:r>
              <a:rPr lang="en-GB" sz="2400" dirty="0" smtClean="0">
                <a:latin typeface="Times New Roman" panose="02020603050405020304" pitchFamily="18" charset="0"/>
                <a:cs typeface="Times New Roman" panose="02020603050405020304" pitchFamily="18" charset="0"/>
              </a:rPr>
              <a:t> Place</a:t>
            </a:r>
          </a:p>
          <a:p>
            <a:pPr>
              <a:defRPr/>
            </a:pPr>
            <a:r>
              <a:rPr lang="en-GB" sz="2400" dirty="0" smtClean="0">
                <a:latin typeface="Times New Roman" panose="02020603050405020304" pitchFamily="18" charset="0"/>
                <a:cs typeface="Times New Roman" panose="02020603050405020304" pitchFamily="18" charset="0"/>
              </a:rPr>
              <a:t>Novice Intermediate- Megan Flood 5</a:t>
            </a:r>
            <a:r>
              <a:rPr lang="en-GB" sz="2400" baseline="30000" dirty="0" smtClean="0">
                <a:latin typeface="Times New Roman" panose="02020603050405020304" pitchFamily="18" charset="0"/>
                <a:cs typeface="Times New Roman" panose="02020603050405020304" pitchFamily="18" charset="0"/>
              </a:rPr>
              <a:t>th</a:t>
            </a:r>
            <a:r>
              <a:rPr lang="en-GB" sz="2400" dirty="0" smtClean="0">
                <a:latin typeface="Times New Roman" panose="02020603050405020304" pitchFamily="18" charset="0"/>
                <a:cs typeface="Times New Roman" panose="02020603050405020304" pitchFamily="18" charset="0"/>
              </a:rPr>
              <a:t> Place</a:t>
            </a:r>
          </a:p>
          <a:p>
            <a:pPr>
              <a:defRPr/>
            </a:pPr>
            <a:r>
              <a:rPr lang="en-GB" sz="2400" dirty="0" smtClean="0">
                <a:latin typeface="Times New Roman" panose="02020603050405020304" pitchFamily="18" charset="0"/>
                <a:cs typeface="Times New Roman" panose="02020603050405020304" pitchFamily="18" charset="0"/>
              </a:rPr>
              <a:t>Senior Individual Alec 4</a:t>
            </a:r>
            <a:r>
              <a:rPr lang="en-GB" sz="2400" baseline="30000" dirty="0" smtClean="0">
                <a:latin typeface="Times New Roman" panose="02020603050405020304" pitchFamily="18" charset="0"/>
                <a:cs typeface="Times New Roman" panose="02020603050405020304" pitchFamily="18" charset="0"/>
              </a:rPr>
              <a:t>th</a:t>
            </a:r>
            <a:r>
              <a:rPr lang="en-GB" sz="2400" dirty="0" smtClean="0">
                <a:latin typeface="Times New Roman" panose="02020603050405020304" pitchFamily="18" charset="0"/>
                <a:cs typeface="Times New Roman" panose="02020603050405020304" pitchFamily="18" charset="0"/>
              </a:rPr>
              <a:t> Place </a:t>
            </a:r>
          </a:p>
          <a:p>
            <a:pPr>
              <a:defRPr/>
            </a:pPr>
            <a:r>
              <a:rPr lang="en-GB" sz="2400" dirty="0" smtClean="0">
                <a:latin typeface="Times New Roman" panose="02020603050405020304" pitchFamily="18" charset="0"/>
                <a:cs typeface="Times New Roman" panose="02020603050405020304" pitchFamily="18" charset="0"/>
              </a:rPr>
              <a:t>Team of 3 Alec Redmond, Lorna Byrne and Jude Donohue 1</a:t>
            </a:r>
            <a:r>
              <a:rPr lang="en-GB" sz="2400" baseline="30000" dirty="0" smtClean="0">
                <a:latin typeface="Times New Roman" panose="02020603050405020304" pitchFamily="18" charset="0"/>
                <a:cs typeface="Times New Roman" panose="02020603050405020304" pitchFamily="18" charset="0"/>
              </a:rPr>
              <a:t>st</a:t>
            </a:r>
            <a:r>
              <a:rPr lang="en-GB" sz="2400" dirty="0" smtClean="0">
                <a:latin typeface="Times New Roman" panose="02020603050405020304" pitchFamily="18" charset="0"/>
                <a:cs typeface="Times New Roman" panose="02020603050405020304" pitchFamily="18" charset="0"/>
              </a:rPr>
              <a:t> Place, </a:t>
            </a:r>
          </a:p>
          <a:p>
            <a:pPr>
              <a:defRPr/>
            </a:pPr>
            <a:endParaRPr lang="en-GB" sz="2400" dirty="0">
              <a:latin typeface="Times New Roman" panose="02020603050405020304" pitchFamily="18" charset="0"/>
              <a:cs typeface="Times New Roman" panose="02020603050405020304" pitchFamily="18" charset="0"/>
            </a:endParaRPr>
          </a:p>
          <a:p>
            <a:pPr>
              <a:defRPr/>
            </a:pPr>
            <a:endParaRPr lang="en-GB" sz="2400" dirty="0">
              <a:latin typeface="Times New Roman" panose="02020603050405020304" pitchFamily="18" charset="0"/>
              <a:cs typeface="Times New Roman" panose="02020603050405020304" pitchFamily="18" charset="0"/>
            </a:endParaRPr>
          </a:p>
          <a:p>
            <a:pPr eaLnBrk="1" fontAlgn="auto" hangingPunct="1">
              <a:spcAft>
                <a:spcPts val="0"/>
              </a:spcAft>
              <a:defRPr/>
            </a:pPr>
            <a:endParaRPr lang="en-GB"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4375" y="1124744"/>
            <a:ext cx="3600400" cy="4104456"/>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379894771"/>
              </p:ext>
            </p:extLst>
          </p:nvPr>
        </p:nvGraphicFramePr>
        <p:xfrm>
          <a:off x="5084374" y="5301208"/>
          <a:ext cx="3772101" cy="1188720"/>
        </p:xfrm>
        <a:graphic>
          <a:graphicData uri="http://schemas.openxmlformats.org/drawingml/2006/table">
            <a:tbl>
              <a:tblPr firstRow="1" bandRow="1">
                <a:tableStyleId>{5C22544A-7EE6-4342-B048-85BDC9FD1C3A}</a:tableStyleId>
              </a:tblPr>
              <a:tblGrid>
                <a:gridCol w="3772101"/>
              </a:tblGrid>
              <a:tr h="864096">
                <a:tc>
                  <a:txBody>
                    <a:bodyPr/>
                    <a:lstStyle/>
                    <a:p>
                      <a:pPr algn="ctr"/>
                      <a:r>
                        <a:rPr lang="en-IE" dirty="0" smtClean="0">
                          <a:solidFill>
                            <a:schemeClr val="bg1"/>
                          </a:solidFill>
                        </a:rPr>
                        <a:t>Barbara Micks Chairperson</a:t>
                      </a:r>
                      <a:r>
                        <a:rPr lang="en-IE" baseline="0" dirty="0" smtClean="0">
                          <a:solidFill>
                            <a:schemeClr val="bg1"/>
                          </a:solidFill>
                        </a:rPr>
                        <a:t> of IPC, with our team of 3</a:t>
                      </a:r>
                      <a:r>
                        <a:rPr lang="en-IE" dirty="0" smtClean="0">
                          <a:solidFill>
                            <a:schemeClr val="bg1"/>
                          </a:solidFill>
                        </a:rPr>
                        <a:t>,</a:t>
                      </a:r>
                      <a:r>
                        <a:rPr lang="en-IE" baseline="0" dirty="0" smtClean="0">
                          <a:solidFill>
                            <a:schemeClr val="bg1"/>
                          </a:solidFill>
                        </a:rPr>
                        <a:t> Alec Redmond, Lorna Byrne and Jude Donohue holding the trophy. </a:t>
                      </a:r>
                      <a:endParaRPr lang="en-IE" dirty="0">
                        <a:solidFill>
                          <a:schemeClr val="bg1"/>
                        </a:solidFill>
                      </a:endParaRPr>
                    </a:p>
                  </a:txBody>
                  <a:tcPr/>
                </a:tc>
              </a:tr>
            </a:tbl>
          </a:graphicData>
        </a:graphic>
      </p:graphicFrame>
      <p:pic>
        <p:nvPicPr>
          <p:cNvPr id="4" name="Picture 3"/>
          <p:cNvPicPr>
            <a:picLocks noChangeAspect="1"/>
          </p:cNvPicPr>
          <p:nvPr/>
        </p:nvPicPr>
        <p:blipFill>
          <a:blip r:embed="rId3"/>
          <a:stretch>
            <a:fillRect/>
          </a:stretch>
        </p:blipFill>
        <p:spPr>
          <a:xfrm>
            <a:off x="6048163" y="1484784"/>
            <a:ext cx="2808313" cy="2736303"/>
          </a:xfrm>
          <a:prstGeom prst="rect">
            <a:avLst/>
          </a:prstGeom>
        </p:spPr>
      </p:pic>
    </p:spTree>
    <p:extLst>
      <p:ext uri="{BB962C8B-B14F-4D97-AF65-F5344CB8AC3E}">
        <p14:creationId xmlns:p14="http://schemas.microsoft.com/office/powerpoint/2010/main" val="30058633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55576" y="1700808"/>
            <a:ext cx="3744416" cy="3407919"/>
          </a:xfrm>
          <a:prstGeom prst="rect">
            <a:avLst/>
          </a:prstGeom>
        </p:spPr>
      </p:pic>
      <p:pic>
        <p:nvPicPr>
          <p:cNvPr id="5" name="Picture 4"/>
          <p:cNvPicPr>
            <a:picLocks noChangeAspect="1"/>
          </p:cNvPicPr>
          <p:nvPr/>
        </p:nvPicPr>
        <p:blipFill>
          <a:blip r:embed="rId3"/>
          <a:stretch>
            <a:fillRect/>
          </a:stretch>
        </p:blipFill>
        <p:spPr>
          <a:xfrm rot="5400000">
            <a:off x="3983215" y="1425497"/>
            <a:ext cx="5544616" cy="3358934"/>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794763645"/>
              </p:ext>
            </p:extLst>
          </p:nvPr>
        </p:nvGraphicFramePr>
        <p:xfrm>
          <a:off x="755576" y="5229200"/>
          <a:ext cx="4104456" cy="936104"/>
        </p:xfrm>
        <a:graphic>
          <a:graphicData uri="http://schemas.openxmlformats.org/drawingml/2006/table">
            <a:tbl>
              <a:tblPr firstRow="1" bandRow="1">
                <a:tableStyleId>{5C22544A-7EE6-4342-B048-85BDC9FD1C3A}</a:tableStyleId>
              </a:tblPr>
              <a:tblGrid>
                <a:gridCol w="4104456"/>
              </a:tblGrid>
              <a:tr h="936104">
                <a:tc>
                  <a:txBody>
                    <a:bodyPr/>
                    <a:lstStyle/>
                    <a:p>
                      <a:pPr algn="ctr"/>
                      <a:r>
                        <a:rPr lang="en-IE" dirty="0" err="1" smtClean="0">
                          <a:solidFill>
                            <a:schemeClr val="bg1"/>
                          </a:solidFill>
                        </a:rPr>
                        <a:t>Darragh</a:t>
                      </a:r>
                      <a:r>
                        <a:rPr lang="en-IE" dirty="0" smtClean="0">
                          <a:solidFill>
                            <a:schemeClr val="bg1"/>
                          </a:solidFill>
                        </a:rPr>
                        <a:t> Bevan,</a:t>
                      </a:r>
                      <a:r>
                        <a:rPr lang="en-IE" baseline="0" dirty="0" smtClean="0">
                          <a:solidFill>
                            <a:schemeClr val="bg1"/>
                          </a:solidFill>
                        </a:rPr>
                        <a:t> Holly Malone and Amy Mc Donald, best turned out of team of 3 competitors </a:t>
                      </a:r>
                      <a:endParaRPr lang="en-IE" dirty="0">
                        <a:solidFill>
                          <a:schemeClr val="bg1"/>
                        </a:solidFill>
                      </a:endParaRPr>
                    </a:p>
                  </a:txBody>
                  <a:tcPr/>
                </a:tc>
              </a:tr>
            </a:tbl>
          </a:graphicData>
        </a:graphic>
      </p:graphicFrame>
    </p:spTree>
    <p:extLst>
      <p:ext uri="{BB962C8B-B14F-4D97-AF65-F5344CB8AC3E}">
        <p14:creationId xmlns:p14="http://schemas.microsoft.com/office/powerpoint/2010/main" val="38367968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7C2C0B-813F-4CE1-84A1-CD0DD59F2948}"/>
              </a:ext>
            </a:extLst>
          </p:cNvPr>
          <p:cNvSpPr>
            <a:spLocks noGrp="1"/>
          </p:cNvSpPr>
          <p:nvPr>
            <p:ph type="title"/>
          </p:nvPr>
        </p:nvSpPr>
        <p:spPr/>
        <p:txBody>
          <a:bodyPr>
            <a:normAutofit/>
          </a:bodyPr>
          <a:lstStyle/>
          <a:p>
            <a:pPr algn="ctr"/>
            <a:r>
              <a:rPr lang="en-IE" dirty="0"/>
              <a:t>	</a:t>
            </a:r>
            <a:r>
              <a:rPr lang="en-IE" dirty="0" smtClean="0"/>
              <a:t>Mini Camp with Debbie </a:t>
            </a:r>
            <a:r>
              <a:rPr lang="en-IE" dirty="0"/>
              <a:t>								</a:t>
            </a:r>
          </a:p>
        </p:txBody>
      </p:sp>
      <p:sp>
        <p:nvSpPr>
          <p:cNvPr id="3" name="Content Placeholder 2">
            <a:extLst>
              <a:ext uri="{FF2B5EF4-FFF2-40B4-BE49-F238E27FC236}">
                <a16:creationId xmlns:a16="http://schemas.microsoft.com/office/drawing/2014/main" xmlns="" id="{99756D81-F59F-4212-8807-362D3D677823}"/>
              </a:ext>
            </a:extLst>
          </p:cNvPr>
          <p:cNvSpPr>
            <a:spLocks noGrp="1"/>
          </p:cNvSpPr>
          <p:nvPr>
            <p:ph idx="1"/>
          </p:nvPr>
        </p:nvSpPr>
        <p:spPr>
          <a:xfrm>
            <a:off x="609599" y="1340768"/>
            <a:ext cx="6347714" cy="4700595"/>
          </a:xfrm>
        </p:spPr>
        <p:txBody>
          <a:bodyPr/>
          <a:lstStyle/>
          <a:p>
            <a:endParaRPr lang="en-IE" dirty="0"/>
          </a:p>
          <a:p>
            <a:endParaRPr lang="en-IE" dirty="0"/>
          </a:p>
        </p:txBody>
      </p:sp>
      <p:pic>
        <p:nvPicPr>
          <p:cNvPr id="4" name="Picture 3"/>
          <p:cNvPicPr>
            <a:picLocks noChangeAspect="1"/>
          </p:cNvPicPr>
          <p:nvPr/>
        </p:nvPicPr>
        <p:blipFill>
          <a:blip r:embed="rId2"/>
          <a:stretch>
            <a:fillRect/>
          </a:stretch>
        </p:blipFill>
        <p:spPr>
          <a:xfrm>
            <a:off x="251521" y="1282220"/>
            <a:ext cx="1872208" cy="2506820"/>
          </a:xfrm>
          <a:prstGeom prst="rect">
            <a:avLst/>
          </a:prstGeom>
        </p:spPr>
      </p:pic>
      <p:pic>
        <p:nvPicPr>
          <p:cNvPr id="5" name="Picture 4"/>
          <p:cNvPicPr>
            <a:picLocks noChangeAspect="1"/>
          </p:cNvPicPr>
          <p:nvPr/>
        </p:nvPicPr>
        <p:blipFill>
          <a:blip r:embed="rId3"/>
          <a:stretch>
            <a:fillRect/>
          </a:stretch>
        </p:blipFill>
        <p:spPr>
          <a:xfrm>
            <a:off x="3043763" y="1414437"/>
            <a:ext cx="2641270" cy="2374603"/>
          </a:xfrm>
          <a:prstGeom prst="rect">
            <a:avLst/>
          </a:prstGeom>
        </p:spPr>
      </p:pic>
      <p:pic>
        <p:nvPicPr>
          <p:cNvPr id="6" name="Picture 5"/>
          <p:cNvPicPr>
            <a:picLocks noChangeAspect="1"/>
          </p:cNvPicPr>
          <p:nvPr/>
        </p:nvPicPr>
        <p:blipFill>
          <a:blip r:embed="rId4"/>
          <a:stretch>
            <a:fillRect/>
          </a:stretch>
        </p:blipFill>
        <p:spPr>
          <a:xfrm>
            <a:off x="5791581" y="2001668"/>
            <a:ext cx="3047619" cy="4063492"/>
          </a:xfrm>
          <a:prstGeom prst="rect">
            <a:avLst/>
          </a:prstGeom>
        </p:spPr>
      </p:pic>
      <p:pic>
        <p:nvPicPr>
          <p:cNvPr id="7" name="Picture 6"/>
          <p:cNvPicPr>
            <a:picLocks noChangeAspect="1"/>
          </p:cNvPicPr>
          <p:nvPr/>
        </p:nvPicPr>
        <p:blipFill>
          <a:blip r:embed="rId5"/>
          <a:stretch>
            <a:fillRect/>
          </a:stretch>
        </p:blipFill>
        <p:spPr>
          <a:xfrm>
            <a:off x="1645321" y="4033414"/>
            <a:ext cx="2222222" cy="2438095"/>
          </a:xfrm>
          <a:prstGeom prst="rect">
            <a:avLst/>
          </a:prstGeom>
        </p:spPr>
      </p:pic>
    </p:spTree>
    <p:extLst>
      <p:ext uri="{BB962C8B-B14F-4D97-AF65-F5344CB8AC3E}">
        <p14:creationId xmlns:p14="http://schemas.microsoft.com/office/powerpoint/2010/main" val="29382187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27B115-C0FE-4706-A014-6F55B25256A9}"/>
              </a:ext>
            </a:extLst>
          </p:cNvPr>
          <p:cNvSpPr>
            <a:spLocks noGrp="1"/>
          </p:cNvSpPr>
          <p:nvPr>
            <p:ph type="title"/>
          </p:nvPr>
        </p:nvSpPr>
        <p:spPr/>
        <p:txBody>
          <a:bodyPr>
            <a:normAutofit/>
          </a:bodyPr>
          <a:lstStyle/>
          <a:p>
            <a:pPr algn="ctr"/>
            <a:r>
              <a:rPr lang="en-IE" sz="2800" dirty="0"/>
              <a:t>Achievements outside </a:t>
            </a:r>
            <a:r>
              <a:rPr lang="en-IE" sz="2800" dirty="0" smtClean="0"/>
              <a:t>Pony Club  </a:t>
            </a:r>
            <a:r>
              <a:rPr lang="en-IE" sz="2800" dirty="0"/>
              <a:t>Club </a:t>
            </a:r>
          </a:p>
        </p:txBody>
      </p:sp>
      <p:sp>
        <p:nvSpPr>
          <p:cNvPr id="3" name="Content Placeholder 2">
            <a:extLst>
              <a:ext uri="{FF2B5EF4-FFF2-40B4-BE49-F238E27FC236}">
                <a16:creationId xmlns:a16="http://schemas.microsoft.com/office/drawing/2014/main" xmlns="" id="{0F5E5492-5789-443D-A9ED-998D3FD06722}"/>
              </a:ext>
            </a:extLst>
          </p:cNvPr>
          <p:cNvSpPr>
            <a:spLocks noGrp="1"/>
          </p:cNvSpPr>
          <p:nvPr>
            <p:ph idx="1"/>
          </p:nvPr>
        </p:nvSpPr>
        <p:spPr/>
        <p:txBody>
          <a:bodyPr>
            <a:normAutofit/>
          </a:bodyPr>
          <a:lstStyle/>
          <a:p>
            <a:endParaRPr lang="en-IE" dirty="0"/>
          </a:p>
          <a:p>
            <a:endParaRPr lang="en-IE" dirty="0"/>
          </a:p>
        </p:txBody>
      </p:sp>
      <p:pic>
        <p:nvPicPr>
          <p:cNvPr id="4" name="Picture 3"/>
          <p:cNvPicPr>
            <a:picLocks noChangeAspect="1"/>
          </p:cNvPicPr>
          <p:nvPr/>
        </p:nvPicPr>
        <p:blipFill>
          <a:blip r:embed="rId2"/>
          <a:stretch>
            <a:fillRect/>
          </a:stretch>
        </p:blipFill>
        <p:spPr>
          <a:xfrm>
            <a:off x="609599" y="1267441"/>
            <a:ext cx="2954289" cy="417778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123031658"/>
              </p:ext>
            </p:extLst>
          </p:nvPr>
        </p:nvGraphicFramePr>
        <p:xfrm>
          <a:off x="755576" y="5589240"/>
          <a:ext cx="2808312" cy="1066800"/>
        </p:xfrm>
        <a:graphic>
          <a:graphicData uri="http://schemas.openxmlformats.org/drawingml/2006/table">
            <a:tbl>
              <a:tblPr firstRow="1" bandRow="1">
                <a:tableStyleId>{5C22544A-7EE6-4342-B048-85BDC9FD1C3A}</a:tableStyleId>
              </a:tblPr>
              <a:tblGrid>
                <a:gridCol w="2808312"/>
              </a:tblGrid>
              <a:tr h="648072">
                <a:tc>
                  <a:txBody>
                    <a:bodyPr/>
                    <a:lstStyle/>
                    <a:p>
                      <a:pPr algn="ctr"/>
                      <a:r>
                        <a:rPr lang="en-IE" sz="1600" dirty="0" smtClean="0">
                          <a:solidFill>
                            <a:schemeClr val="bg1"/>
                          </a:solidFill>
                        </a:rPr>
                        <a:t>Jack Carr won EI 100 National Title</a:t>
                      </a:r>
                      <a:r>
                        <a:rPr lang="en-IE" sz="1600" baseline="0" dirty="0" smtClean="0">
                          <a:solidFill>
                            <a:schemeClr val="bg1"/>
                          </a:solidFill>
                        </a:rPr>
                        <a:t> at Eventing Ireland Championship in September </a:t>
                      </a:r>
                      <a:endParaRPr lang="en-IE" sz="1600" dirty="0">
                        <a:solidFill>
                          <a:schemeClr val="bg1"/>
                        </a:solidFill>
                      </a:endParaRPr>
                    </a:p>
                  </a:txBody>
                  <a:tcPr/>
                </a:tc>
              </a:tr>
            </a:tbl>
          </a:graphicData>
        </a:graphic>
      </p:graphicFrame>
      <p:pic>
        <p:nvPicPr>
          <p:cNvPr id="7" name="Picture 6"/>
          <p:cNvPicPr>
            <a:picLocks noChangeAspect="1"/>
          </p:cNvPicPr>
          <p:nvPr/>
        </p:nvPicPr>
        <p:blipFill>
          <a:blip r:embed="rId3"/>
          <a:stretch>
            <a:fillRect/>
          </a:stretch>
        </p:blipFill>
        <p:spPr>
          <a:xfrm>
            <a:off x="4211959" y="1441698"/>
            <a:ext cx="4320481" cy="3974603"/>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605383238"/>
              </p:ext>
            </p:extLst>
          </p:nvPr>
        </p:nvGraphicFramePr>
        <p:xfrm>
          <a:off x="4788024" y="5675414"/>
          <a:ext cx="3528392" cy="914400"/>
        </p:xfrm>
        <a:graphic>
          <a:graphicData uri="http://schemas.openxmlformats.org/drawingml/2006/table">
            <a:tbl>
              <a:tblPr firstRow="1" bandRow="1">
                <a:tableStyleId>{5C22544A-7EE6-4342-B048-85BDC9FD1C3A}</a:tableStyleId>
              </a:tblPr>
              <a:tblGrid>
                <a:gridCol w="3528392"/>
              </a:tblGrid>
              <a:tr h="849930">
                <a:tc>
                  <a:txBody>
                    <a:bodyPr/>
                    <a:lstStyle/>
                    <a:p>
                      <a:pPr algn="ctr"/>
                      <a:r>
                        <a:rPr lang="en-IE" dirty="0" smtClean="0">
                          <a:solidFill>
                            <a:schemeClr val="bg1"/>
                          </a:solidFill>
                        </a:rPr>
                        <a:t>Ellen </a:t>
                      </a:r>
                      <a:r>
                        <a:rPr lang="en-IE" dirty="0" smtClean="0">
                          <a:solidFill>
                            <a:schemeClr val="bg1"/>
                          </a:solidFill>
                        </a:rPr>
                        <a:t>Kelly</a:t>
                      </a:r>
                      <a:r>
                        <a:rPr lang="en-IE" baseline="0" dirty="0" smtClean="0">
                          <a:solidFill>
                            <a:schemeClr val="bg1"/>
                          </a:solidFill>
                        </a:rPr>
                        <a:t> with Quantum</a:t>
                      </a:r>
                      <a:r>
                        <a:rPr lang="en-IE" dirty="0" smtClean="0">
                          <a:solidFill>
                            <a:schemeClr val="bg1"/>
                          </a:solidFill>
                        </a:rPr>
                        <a:t> </a:t>
                      </a:r>
                      <a:r>
                        <a:rPr lang="en-IE" dirty="0" smtClean="0">
                          <a:solidFill>
                            <a:schemeClr val="bg1"/>
                          </a:solidFill>
                        </a:rPr>
                        <a:t>Competing in Working Hunter class at RDS Horse show </a:t>
                      </a:r>
                      <a:endParaRPr lang="en-IE" dirty="0">
                        <a:solidFill>
                          <a:schemeClr val="bg1"/>
                        </a:solidFill>
                      </a:endParaRPr>
                    </a:p>
                  </a:txBody>
                  <a:tcPr/>
                </a:tc>
              </a:tr>
            </a:tbl>
          </a:graphicData>
        </a:graphic>
      </p:graphicFrame>
    </p:spTree>
    <p:extLst>
      <p:ext uri="{BB962C8B-B14F-4D97-AF65-F5344CB8AC3E}">
        <p14:creationId xmlns:p14="http://schemas.microsoft.com/office/powerpoint/2010/main" val="41321405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599" y="1052736"/>
            <a:ext cx="6347714" cy="4988627"/>
          </a:xfrm>
        </p:spPr>
        <p:txBody>
          <a:bodyPr/>
          <a:lstStyle/>
          <a:p>
            <a:pPr marL="0" indent="0">
              <a:buNone/>
            </a:pPr>
            <a:r>
              <a:rPr lang="en-IE" dirty="0" smtClean="0"/>
              <a:t>          </a:t>
            </a:r>
            <a:endParaRPr lang="en-IE" dirty="0"/>
          </a:p>
        </p:txBody>
      </p:sp>
      <p:pic>
        <p:nvPicPr>
          <p:cNvPr id="3" name="Picture 2"/>
          <p:cNvPicPr>
            <a:picLocks noChangeAspect="1"/>
          </p:cNvPicPr>
          <p:nvPr/>
        </p:nvPicPr>
        <p:blipFill>
          <a:blip r:embed="rId2"/>
          <a:stretch>
            <a:fillRect/>
          </a:stretch>
        </p:blipFill>
        <p:spPr>
          <a:xfrm>
            <a:off x="397119" y="548680"/>
            <a:ext cx="3386337" cy="3384376"/>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337338900"/>
              </p:ext>
            </p:extLst>
          </p:nvPr>
        </p:nvGraphicFramePr>
        <p:xfrm>
          <a:off x="397119" y="4149080"/>
          <a:ext cx="3598817" cy="914400"/>
        </p:xfrm>
        <a:graphic>
          <a:graphicData uri="http://schemas.openxmlformats.org/drawingml/2006/table">
            <a:tbl>
              <a:tblPr firstRow="1" bandRow="1">
                <a:tableStyleId>{5C22544A-7EE6-4342-B048-85BDC9FD1C3A}</a:tableStyleId>
              </a:tblPr>
              <a:tblGrid>
                <a:gridCol w="3598817"/>
              </a:tblGrid>
              <a:tr h="720080">
                <a:tc>
                  <a:txBody>
                    <a:bodyPr/>
                    <a:lstStyle/>
                    <a:p>
                      <a:pPr algn="ctr"/>
                      <a:r>
                        <a:rPr lang="en-IE" dirty="0" smtClean="0">
                          <a:solidFill>
                            <a:schemeClr val="bg1"/>
                          </a:solidFill>
                        </a:rPr>
                        <a:t>Megan Telford Kelly riding Mr.</a:t>
                      </a:r>
                      <a:r>
                        <a:rPr lang="en-IE" baseline="0" dirty="0" smtClean="0">
                          <a:solidFill>
                            <a:schemeClr val="bg1"/>
                          </a:solidFill>
                        </a:rPr>
                        <a:t> </a:t>
                      </a:r>
                      <a:r>
                        <a:rPr lang="en-IE" dirty="0" smtClean="0">
                          <a:solidFill>
                            <a:schemeClr val="bg1"/>
                          </a:solidFill>
                        </a:rPr>
                        <a:t>Chocolate at Ballindenisk, International</a:t>
                      </a:r>
                      <a:r>
                        <a:rPr lang="en-IE" baseline="0" dirty="0" smtClean="0">
                          <a:solidFill>
                            <a:schemeClr val="bg1"/>
                          </a:solidFill>
                        </a:rPr>
                        <a:t> CCI</a:t>
                      </a:r>
                      <a:r>
                        <a:rPr lang="en-IE" dirty="0" smtClean="0">
                          <a:solidFill>
                            <a:schemeClr val="bg1"/>
                          </a:solidFill>
                        </a:rPr>
                        <a:t>2* </a:t>
                      </a:r>
                      <a:endParaRPr lang="en-IE" dirty="0">
                        <a:solidFill>
                          <a:schemeClr val="bg1"/>
                        </a:solidFill>
                      </a:endParaRPr>
                    </a:p>
                  </a:txBody>
                  <a:tcPr/>
                </a:tc>
              </a:tr>
            </a:tbl>
          </a:graphicData>
        </a:graphic>
      </p:graphicFrame>
      <p:pic>
        <p:nvPicPr>
          <p:cNvPr id="2" name="Picture 1"/>
          <p:cNvPicPr>
            <a:picLocks noChangeAspect="1"/>
          </p:cNvPicPr>
          <p:nvPr/>
        </p:nvPicPr>
        <p:blipFill>
          <a:blip r:embed="rId3"/>
          <a:stretch>
            <a:fillRect/>
          </a:stretch>
        </p:blipFill>
        <p:spPr>
          <a:xfrm>
            <a:off x="4788023" y="404664"/>
            <a:ext cx="3187383" cy="407707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89925238"/>
              </p:ext>
            </p:extLst>
          </p:nvPr>
        </p:nvGraphicFramePr>
        <p:xfrm>
          <a:off x="4788023" y="4833102"/>
          <a:ext cx="3187383" cy="1188720"/>
        </p:xfrm>
        <a:graphic>
          <a:graphicData uri="http://schemas.openxmlformats.org/drawingml/2006/table">
            <a:tbl>
              <a:tblPr firstRow="1" bandRow="1">
                <a:tableStyleId>{5C22544A-7EE6-4342-B048-85BDC9FD1C3A}</a:tableStyleId>
              </a:tblPr>
              <a:tblGrid>
                <a:gridCol w="3187383"/>
              </a:tblGrid>
              <a:tr h="828146">
                <a:tc>
                  <a:txBody>
                    <a:bodyPr/>
                    <a:lstStyle/>
                    <a:p>
                      <a:pPr algn="ctr"/>
                      <a:r>
                        <a:rPr lang="en-IE" dirty="0" smtClean="0">
                          <a:solidFill>
                            <a:schemeClr val="bg1"/>
                          </a:solidFill>
                        </a:rPr>
                        <a:t>Lorna</a:t>
                      </a:r>
                      <a:r>
                        <a:rPr lang="en-IE" baseline="0" dirty="0" smtClean="0">
                          <a:solidFill>
                            <a:schemeClr val="bg1"/>
                          </a:solidFill>
                        </a:rPr>
                        <a:t> Byrne with her grandmother Eileen Brennan before Showing Class </a:t>
                      </a:r>
                      <a:endParaRPr lang="en-IE" dirty="0">
                        <a:solidFill>
                          <a:schemeClr val="bg1"/>
                        </a:solidFill>
                      </a:endParaRPr>
                    </a:p>
                  </a:txBody>
                  <a:tcPr/>
                </a:tc>
              </a:tr>
            </a:tbl>
          </a:graphicData>
        </a:graphic>
      </p:graphicFrame>
    </p:spTree>
    <p:extLst>
      <p:ext uri="{BB962C8B-B14F-4D97-AF65-F5344CB8AC3E}">
        <p14:creationId xmlns:p14="http://schemas.microsoft.com/office/powerpoint/2010/main" val="20210676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3429000"/>
            <a:ext cx="4680520" cy="294533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980728"/>
            <a:ext cx="4752528" cy="280831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8405"/>
            <a:ext cx="3995936" cy="255653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128" y="4065473"/>
            <a:ext cx="3107060" cy="230886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470582374"/>
              </p:ext>
            </p:extLst>
          </p:nvPr>
        </p:nvGraphicFramePr>
        <p:xfrm>
          <a:off x="4283968" y="91972"/>
          <a:ext cx="4320480" cy="888756"/>
        </p:xfrm>
        <a:graphic>
          <a:graphicData uri="http://schemas.openxmlformats.org/drawingml/2006/table">
            <a:tbl>
              <a:tblPr firstRow="1" bandRow="1">
                <a:tableStyleId>{5C22544A-7EE6-4342-B048-85BDC9FD1C3A}</a:tableStyleId>
              </a:tblPr>
              <a:tblGrid>
                <a:gridCol w="4320480"/>
              </a:tblGrid>
              <a:tr h="888756">
                <a:tc>
                  <a:txBody>
                    <a:bodyPr/>
                    <a:lstStyle/>
                    <a:p>
                      <a:pPr algn="ctr"/>
                      <a:r>
                        <a:rPr lang="en-IE" sz="3600" dirty="0" smtClean="0">
                          <a:solidFill>
                            <a:schemeClr val="bg1"/>
                          </a:solidFill>
                        </a:rPr>
                        <a:t>Mounted</a:t>
                      </a:r>
                      <a:r>
                        <a:rPr lang="en-IE" sz="3600" baseline="0" dirty="0" smtClean="0">
                          <a:solidFill>
                            <a:schemeClr val="bg1"/>
                          </a:solidFill>
                        </a:rPr>
                        <a:t> Games </a:t>
                      </a:r>
                      <a:endParaRPr lang="en-IE" sz="3600" dirty="0">
                        <a:solidFill>
                          <a:schemeClr val="bg1"/>
                        </a:solidFill>
                      </a:endParaRPr>
                    </a:p>
                  </a:txBody>
                  <a:tcPr/>
                </a:tc>
              </a:tr>
            </a:tbl>
          </a:graphicData>
        </a:graphic>
      </p:graphicFrame>
    </p:spTree>
    <p:extLst>
      <p:ext uri="{BB962C8B-B14F-4D97-AF65-F5344CB8AC3E}">
        <p14:creationId xmlns:p14="http://schemas.microsoft.com/office/powerpoint/2010/main" val="24850213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normAutofit/>
          </a:bodyPr>
          <a:lstStyle/>
          <a:p>
            <a:pPr algn="ctr"/>
            <a:r>
              <a:rPr lang="en-GB" altLang="en-US" b="1" dirty="0">
                <a:latin typeface="Arial" panose="020B0604020202020204" pitchFamily="34" charset="0"/>
                <a:cs typeface="Arial" panose="020B0604020202020204" pitchFamily="34" charset="0"/>
              </a:rPr>
              <a:t>Special Thanks</a:t>
            </a:r>
          </a:p>
        </p:txBody>
      </p:sp>
      <p:sp>
        <p:nvSpPr>
          <p:cNvPr id="3" name="Subtitle 2"/>
          <p:cNvSpPr>
            <a:spLocks noGrp="1"/>
          </p:cNvSpPr>
          <p:nvPr>
            <p:ph idx="1"/>
          </p:nvPr>
        </p:nvSpPr>
        <p:spPr>
          <a:xfrm>
            <a:off x="609598" y="1340768"/>
            <a:ext cx="7706817" cy="4700595"/>
          </a:xfrm>
        </p:spPr>
        <p:txBody>
          <a:bodyPr>
            <a:normAutofit/>
          </a:bodyPr>
          <a:lstStyle/>
          <a:p>
            <a:pPr>
              <a:buFont typeface="Arial" charset="0"/>
              <a:buNone/>
              <a:defRPr/>
            </a:pPr>
            <a:r>
              <a:rPr lang="en-GB" sz="2000" dirty="0">
                <a:solidFill>
                  <a:schemeClr val="tx1"/>
                </a:solidFill>
                <a:latin typeface="Times New Roman" panose="02020603050405020304" pitchFamily="18" charset="0"/>
                <a:cs typeface="Times New Roman" panose="02020603050405020304" pitchFamily="18" charset="0"/>
              </a:rPr>
              <a:t>The club has proudly shared in many, many great moments with its members and their families, we congratulate you all, the hard work, dedication and incredible team spirit that gave Carlow Hunt Pony Club a great  year: </a:t>
            </a:r>
          </a:p>
          <a:p>
            <a:pPr>
              <a:buFont typeface="Arial" charset="0"/>
              <a:buNone/>
              <a:defRPr/>
            </a:pPr>
            <a:r>
              <a:rPr lang="en-GB" sz="2000" dirty="0">
                <a:solidFill>
                  <a:schemeClr val="tx1"/>
                </a:solidFill>
                <a:latin typeface="Times New Roman" panose="02020603050405020304" pitchFamily="18" charset="0"/>
                <a:cs typeface="Times New Roman" panose="02020603050405020304" pitchFamily="18" charset="0"/>
              </a:rPr>
              <a:t>CHPC were also placed  2</a:t>
            </a:r>
            <a:r>
              <a:rPr lang="en-GB" sz="2000" baseline="30000" dirty="0">
                <a:solidFill>
                  <a:schemeClr val="tx1"/>
                </a:solidFill>
                <a:latin typeface="Times New Roman" panose="02020603050405020304" pitchFamily="18" charset="0"/>
                <a:cs typeface="Times New Roman" panose="02020603050405020304" pitchFamily="18" charset="0"/>
              </a:rPr>
              <a:t>nd</a:t>
            </a:r>
            <a:r>
              <a:rPr lang="en-GB" sz="2000" dirty="0">
                <a:solidFill>
                  <a:schemeClr val="tx1"/>
                </a:solidFill>
                <a:latin typeface="Times New Roman" panose="02020603050405020304" pitchFamily="18" charset="0"/>
                <a:cs typeface="Times New Roman" panose="02020603050405020304" pitchFamily="18" charset="0"/>
              </a:rPr>
              <a:t> in the  </a:t>
            </a:r>
            <a:r>
              <a:rPr lang="en-GB" sz="2000" dirty="0" err="1">
                <a:solidFill>
                  <a:schemeClr val="tx1"/>
                </a:solidFill>
                <a:latin typeface="Times New Roman" panose="02020603050405020304" pitchFamily="18" charset="0"/>
                <a:cs typeface="Times New Roman" panose="02020603050405020304" pitchFamily="18" charset="0"/>
              </a:rPr>
              <a:t>Lillingston</a:t>
            </a:r>
            <a:r>
              <a:rPr lang="en-GB" sz="2000" dirty="0">
                <a:solidFill>
                  <a:schemeClr val="tx1"/>
                </a:solidFill>
                <a:latin typeface="Times New Roman" panose="02020603050405020304" pitchFamily="18" charset="0"/>
                <a:cs typeface="Times New Roman" panose="02020603050405020304" pitchFamily="18" charset="0"/>
              </a:rPr>
              <a:t> Cup </a:t>
            </a:r>
            <a:r>
              <a:rPr lang="en-GB" sz="2000" dirty="0" smtClean="0">
                <a:solidFill>
                  <a:schemeClr val="tx1"/>
                </a:solidFill>
                <a:latin typeface="Times New Roman" panose="02020603050405020304" pitchFamily="18" charset="0"/>
                <a:cs typeface="Times New Roman" panose="02020603050405020304" pitchFamily="18" charset="0"/>
              </a:rPr>
              <a:t>award in 2017, awaiting results for 2018 </a:t>
            </a:r>
            <a:endParaRPr lang="en-GB" sz="2000" dirty="0">
              <a:solidFill>
                <a:schemeClr val="tx1"/>
              </a:solidFill>
              <a:latin typeface="Times New Roman" panose="02020603050405020304" pitchFamily="18" charset="0"/>
              <a:cs typeface="Times New Roman" panose="02020603050405020304" pitchFamily="18" charset="0"/>
            </a:endParaRPr>
          </a:p>
          <a:p>
            <a:pPr algn="ctr">
              <a:buFont typeface="Arial" charset="0"/>
              <a:buNone/>
              <a:defRPr/>
            </a:pPr>
            <a:endParaRPr lang="en-GB" sz="2000" i="1" dirty="0">
              <a:solidFill>
                <a:schemeClr val="tx1"/>
              </a:solidFill>
              <a:latin typeface="Times New Roman" panose="02020603050405020304" pitchFamily="18" charset="0"/>
              <a:cs typeface="Times New Roman" panose="02020603050405020304" pitchFamily="18" charset="0"/>
            </a:endParaRPr>
          </a:p>
          <a:p>
            <a:pPr algn="ctr">
              <a:buFont typeface="Arial" charset="0"/>
              <a:buNone/>
              <a:defRPr/>
            </a:pPr>
            <a:r>
              <a:rPr lang="en-GB" sz="2000" i="1" dirty="0">
                <a:solidFill>
                  <a:schemeClr val="tx1"/>
                </a:solidFill>
                <a:latin typeface="Times New Roman" panose="02020603050405020304" pitchFamily="18" charset="0"/>
                <a:cs typeface="Times New Roman" panose="02020603050405020304" pitchFamily="18" charset="0"/>
              </a:rPr>
              <a:t>We would like to thank the many landowners who have facilitated our members over the past 12 months: </a:t>
            </a:r>
          </a:p>
          <a:p>
            <a:pPr algn="ctr">
              <a:buFont typeface="Arial" charset="0"/>
              <a:buNone/>
              <a:defRPr/>
            </a:pPr>
            <a:r>
              <a:rPr lang="en-GB" sz="2000" i="1" dirty="0">
                <a:solidFill>
                  <a:schemeClr val="tx1"/>
                </a:solidFill>
                <a:latin typeface="Times New Roman" panose="02020603050405020304" pitchFamily="18" charset="0"/>
                <a:cs typeface="Times New Roman" panose="02020603050405020304" pitchFamily="18" charset="0"/>
              </a:rPr>
              <a:t>Thanks to you the Parents and the Committee of </a:t>
            </a:r>
            <a:r>
              <a:rPr lang="en-GB" sz="2000" i="1" dirty="0" smtClean="0">
                <a:solidFill>
                  <a:schemeClr val="tx1"/>
                </a:solidFill>
                <a:latin typeface="Times New Roman" panose="02020603050405020304" pitchFamily="18" charset="0"/>
                <a:cs typeface="Times New Roman" panose="02020603050405020304" pitchFamily="18" charset="0"/>
              </a:rPr>
              <a:t>2018 </a:t>
            </a:r>
            <a:r>
              <a:rPr lang="en-GB" sz="2000" i="1" dirty="0">
                <a:solidFill>
                  <a:schemeClr val="tx1"/>
                </a:solidFill>
                <a:latin typeface="Times New Roman" panose="02020603050405020304" pitchFamily="18" charset="0"/>
                <a:cs typeface="Times New Roman" panose="02020603050405020304" pitchFamily="18" charset="0"/>
              </a:rPr>
              <a:t>who have been so helpful to us and making the year so enjoyable:</a:t>
            </a:r>
          </a:p>
          <a:p>
            <a:pPr algn="ctr">
              <a:buFont typeface="Arial" charset="0"/>
              <a:buNone/>
              <a:defRPr/>
            </a:pPr>
            <a:r>
              <a:rPr lang="en-GB" sz="2000" i="1" dirty="0">
                <a:solidFill>
                  <a:schemeClr val="tx1"/>
                </a:solidFill>
                <a:latin typeface="Times New Roman" panose="02020603050405020304" pitchFamily="18" charset="0"/>
                <a:cs typeface="Times New Roman" panose="02020603050405020304" pitchFamily="18" charset="0"/>
              </a:rPr>
              <a:t>And finally the most important thank you goes to our members your children.</a:t>
            </a:r>
          </a:p>
          <a:p>
            <a:pPr algn="ctr">
              <a:buFont typeface="Arial" charset="0"/>
              <a:buNone/>
              <a:defRPr/>
            </a:pPr>
            <a:endParaRPr lang="en-GB" b="1" dirty="0">
              <a:latin typeface="Times New Roman" panose="02020603050405020304" pitchFamily="18" charset="0"/>
              <a:cs typeface="Times New Roman" panose="02020603050405020304" pitchFamily="18" charset="0"/>
            </a:endParaRPr>
          </a:p>
          <a:p>
            <a:pPr algn="ctr">
              <a:buFont typeface="Arial" charset="0"/>
              <a:buNone/>
              <a:defRPr/>
            </a:pPr>
            <a:endParaRPr lang="en-GB"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pPr algn="ctr"/>
            <a:r>
              <a:rPr lang="en-IE" sz="3600" dirty="0"/>
              <a:t>Mounted Games</a:t>
            </a:r>
          </a:p>
        </p:txBody>
      </p:sp>
      <p:sp>
        <p:nvSpPr>
          <p:cNvPr id="3" name="Subtitle 2"/>
          <p:cNvSpPr>
            <a:spLocks noGrp="1"/>
          </p:cNvSpPr>
          <p:nvPr>
            <p:ph idx="1"/>
          </p:nvPr>
        </p:nvSpPr>
        <p:spPr>
          <a:xfrm>
            <a:off x="609599" y="1484784"/>
            <a:ext cx="6347714" cy="4556579"/>
          </a:xfrm>
        </p:spPr>
        <p:txBody>
          <a:bodyPr>
            <a:normAutofit/>
          </a:bodyPr>
          <a:lstStyle/>
          <a:p>
            <a:pPr>
              <a:buFont typeface="Arial" charset="0"/>
              <a:buNone/>
              <a:defRPr/>
            </a:pPr>
            <a:r>
              <a:rPr lang="en-GB" dirty="0"/>
              <a:t>The games </a:t>
            </a:r>
            <a:r>
              <a:rPr lang="en-GB" dirty="0" smtClean="0"/>
              <a:t>children started their training sessions in </a:t>
            </a:r>
            <a:r>
              <a:rPr lang="en-GB" dirty="0" err="1" smtClean="0"/>
              <a:t>Donohues</a:t>
            </a:r>
            <a:r>
              <a:rPr lang="en-GB" dirty="0" smtClean="0"/>
              <a:t> and then moved to their new </a:t>
            </a:r>
            <a:r>
              <a:rPr lang="en-GB" dirty="0"/>
              <a:t>home in </a:t>
            </a:r>
            <a:r>
              <a:rPr lang="en-GB" dirty="0" err="1"/>
              <a:t>Fenagh</a:t>
            </a:r>
            <a:r>
              <a:rPr lang="en-GB" dirty="0"/>
              <a:t>, thanks to </a:t>
            </a:r>
            <a:r>
              <a:rPr lang="en-GB" dirty="0" smtClean="0"/>
              <a:t>Sandra and Jimmy. </a:t>
            </a:r>
            <a:r>
              <a:rPr lang="en-GB" dirty="0"/>
              <a:t>Training commenced in April and continued every Friday evening up to September. </a:t>
            </a:r>
          </a:p>
          <a:p>
            <a:pPr>
              <a:buFont typeface="Arial" charset="0"/>
              <a:buNone/>
              <a:defRPr/>
            </a:pPr>
            <a:r>
              <a:rPr lang="en-GB" dirty="0" smtClean="0"/>
              <a:t>Interest in games continued to grow this year with excellent turn outs every week. </a:t>
            </a:r>
            <a:endParaRPr lang="en-GB" dirty="0"/>
          </a:p>
          <a:p>
            <a:pPr>
              <a:buFont typeface="Arial" charset="0"/>
              <a:buNone/>
              <a:defRPr/>
            </a:pPr>
            <a:r>
              <a:rPr lang="en-GB" dirty="0"/>
              <a:t>Games competitions attended: </a:t>
            </a:r>
          </a:p>
          <a:p>
            <a:pPr>
              <a:buFont typeface="Arial" charset="0"/>
              <a:buNone/>
              <a:defRPr/>
            </a:pPr>
            <a:r>
              <a:rPr lang="en-GB" dirty="0"/>
              <a:t>South East League – </a:t>
            </a:r>
            <a:r>
              <a:rPr lang="en-GB" dirty="0" smtClean="0"/>
              <a:t>4 league games with final in Waterford, </a:t>
            </a:r>
            <a:r>
              <a:rPr lang="en-GB" dirty="0"/>
              <a:t>a</a:t>
            </a:r>
            <a:r>
              <a:rPr lang="en-GB" dirty="0" smtClean="0"/>
              <a:t>t the  </a:t>
            </a:r>
            <a:r>
              <a:rPr lang="en-GB" dirty="0"/>
              <a:t>County Fair in </a:t>
            </a:r>
            <a:r>
              <a:rPr lang="en-GB" dirty="0" err="1"/>
              <a:t>Portlaw</a:t>
            </a:r>
            <a:endParaRPr lang="en-GB" dirty="0"/>
          </a:p>
          <a:p>
            <a:pPr>
              <a:buFont typeface="Arial" charset="0"/>
              <a:buNone/>
              <a:defRPr/>
            </a:pPr>
            <a:r>
              <a:rPr lang="en-GB" dirty="0" smtClean="0"/>
              <a:t>Shows- </a:t>
            </a:r>
            <a:r>
              <a:rPr lang="en-GB" dirty="0" err="1"/>
              <a:t>Stradbally</a:t>
            </a:r>
            <a:r>
              <a:rPr lang="en-GB" dirty="0"/>
              <a:t>, </a:t>
            </a:r>
            <a:r>
              <a:rPr lang="en-GB" dirty="0" err="1"/>
              <a:t>Carnew</a:t>
            </a:r>
            <a:r>
              <a:rPr lang="en-GB" dirty="0"/>
              <a:t>, </a:t>
            </a:r>
            <a:r>
              <a:rPr lang="en-GB" dirty="0" err="1"/>
              <a:t>Tinahealy</a:t>
            </a:r>
            <a:r>
              <a:rPr lang="en-GB" dirty="0"/>
              <a:t>, Tullow and National Ploughing Championships </a:t>
            </a:r>
            <a:r>
              <a:rPr lang="en-GB" dirty="0" smtClean="0"/>
              <a:t>culminating in </a:t>
            </a:r>
            <a:r>
              <a:rPr lang="en-GB" dirty="0" err="1" smtClean="0"/>
              <a:t>Punchestown</a:t>
            </a:r>
            <a:r>
              <a:rPr lang="en-GB" dirty="0" smtClean="0"/>
              <a:t> at the international mounted games competition held in </a:t>
            </a:r>
            <a:r>
              <a:rPr lang="en-GB" dirty="0" err="1" smtClean="0"/>
              <a:t>Punchestown</a:t>
            </a:r>
            <a:r>
              <a:rPr lang="en-GB" dirty="0" smtClean="0"/>
              <a:t>. </a:t>
            </a:r>
          </a:p>
          <a:p>
            <a:pPr>
              <a:buFont typeface="Arial" charset="0"/>
              <a:buNone/>
              <a:defRPr/>
            </a:pPr>
            <a:endParaRPr lang="en-GB" dirty="0"/>
          </a:p>
        </p:txBody>
      </p:sp>
    </p:spTree>
    <p:extLst>
      <p:ext uri="{BB962C8B-B14F-4D97-AF65-F5344CB8AC3E}">
        <p14:creationId xmlns:p14="http://schemas.microsoft.com/office/powerpoint/2010/main" val="22231852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00192" y="692696"/>
            <a:ext cx="2689243" cy="162845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741" y="2708920"/>
            <a:ext cx="2484144" cy="216218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0286" y="3068960"/>
            <a:ext cx="3048382" cy="319653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075" y="114342"/>
            <a:ext cx="3826973" cy="338437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288536"/>
            <a:ext cx="2627784" cy="2569464"/>
          </a:xfrm>
          <a:prstGeom prst="rect">
            <a:avLst/>
          </a:prstGeom>
        </p:spPr>
      </p:pic>
    </p:spTree>
    <p:extLst>
      <p:ext uri="{BB962C8B-B14F-4D97-AF65-F5344CB8AC3E}">
        <p14:creationId xmlns:p14="http://schemas.microsoft.com/office/powerpoint/2010/main" val="34658720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smtClean="0"/>
              <a:t>Minimus Family 2018 </a:t>
            </a:r>
            <a:br>
              <a:rPr lang="en-IE" b="1" dirty="0" smtClean="0"/>
            </a:br>
            <a:r>
              <a:rPr lang="en-IE" sz="2000" b="1" dirty="0" smtClean="0"/>
              <a:t>Punchestown </a:t>
            </a:r>
          </a:p>
        </p:txBody>
      </p:sp>
      <p:pic>
        <p:nvPicPr>
          <p:cNvPr id="4" name="Content Placeholder 3"/>
          <p:cNvPicPr>
            <a:picLocks noGrp="1" noChangeAspect="1"/>
          </p:cNvPicPr>
          <p:nvPr>
            <p:ph idx="1"/>
          </p:nvPr>
        </p:nvPicPr>
        <p:blipFill>
          <a:blip r:embed="rId2"/>
          <a:stretch>
            <a:fillRect/>
          </a:stretch>
        </p:blipFill>
        <p:spPr>
          <a:xfrm>
            <a:off x="609600" y="1844824"/>
            <a:ext cx="7850832" cy="4680520"/>
          </a:xfrm>
          <a:prstGeom prst="rect">
            <a:avLst/>
          </a:prstGeom>
        </p:spPr>
      </p:pic>
    </p:spTree>
    <p:extLst>
      <p:ext uri="{BB962C8B-B14F-4D97-AF65-F5344CB8AC3E}">
        <p14:creationId xmlns:p14="http://schemas.microsoft.com/office/powerpoint/2010/main" val="1417398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9552" y="188641"/>
            <a:ext cx="7634809" cy="489654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980709924"/>
              </p:ext>
            </p:extLst>
          </p:nvPr>
        </p:nvGraphicFramePr>
        <p:xfrm>
          <a:off x="1524000" y="5373217"/>
          <a:ext cx="6096000" cy="792087"/>
        </p:xfrm>
        <a:graphic>
          <a:graphicData uri="http://schemas.openxmlformats.org/drawingml/2006/table">
            <a:tbl>
              <a:tblPr firstRow="1" bandRow="1">
                <a:tableStyleId>{5C22544A-7EE6-4342-B048-85BDC9FD1C3A}</a:tableStyleId>
              </a:tblPr>
              <a:tblGrid>
                <a:gridCol w="6096000"/>
              </a:tblGrid>
              <a:tr h="792087">
                <a:tc>
                  <a:txBody>
                    <a:bodyPr/>
                    <a:lstStyle/>
                    <a:p>
                      <a:pPr algn="ctr"/>
                      <a:r>
                        <a:rPr lang="en-IE" dirty="0" smtClean="0">
                          <a:solidFill>
                            <a:schemeClr val="bg1"/>
                          </a:solidFill>
                        </a:rPr>
                        <a:t>The winning </a:t>
                      </a:r>
                      <a:r>
                        <a:rPr lang="en-IE" dirty="0" err="1" smtClean="0">
                          <a:solidFill>
                            <a:schemeClr val="bg1"/>
                          </a:solidFill>
                        </a:rPr>
                        <a:t>teamof</a:t>
                      </a:r>
                      <a:r>
                        <a:rPr lang="en-IE" dirty="0" smtClean="0">
                          <a:solidFill>
                            <a:schemeClr val="bg1"/>
                          </a:solidFill>
                        </a:rPr>
                        <a:t> David Farrell, Ava Murphy,</a:t>
                      </a:r>
                      <a:r>
                        <a:rPr lang="en-IE" baseline="0" dirty="0" smtClean="0">
                          <a:solidFill>
                            <a:schemeClr val="bg1"/>
                          </a:solidFill>
                        </a:rPr>
                        <a:t> Ruth Fogarty and  Sarah Kehoe </a:t>
                      </a:r>
                      <a:endParaRPr lang="en-IE" dirty="0">
                        <a:solidFill>
                          <a:schemeClr val="bg1"/>
                        </a:solidFill>
                      </a:endParaRPr>
                    </a:p>
                  </a:txBody>
                  <a:tcPr/>
                </a:tc>
              </a:tr>
            </a:tbl>
          </a:graphicData>
        </a:graphic>
      </p:graphicFrame>
    </p:spTree>
    <p:extLst>
      <p:ext uri="{BB962C8B-B14F-4D97-AF65-F5344CB8AC3E}">
        <p14:creationId xmlns:p14="http://schemas.microsoft.com/office/powerpoint/2010/main" val="14856122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rmAutofit/>
          </a:bodyPr>
          <a:lstStyle/>
          <a:p>
            <a:pPr algn="ctr" eaLnBrk="1" hangingPunct="1"/>
            <a:r>
              <a:rPr lang="en-GB" altLang="en-US" b="1" dirty="0" smtClean="0">
                <a:latin typeface="Arial" panose="020B0604020202020204" pitchFamily="34" charset="0"/>
                <a:cs typeface="Arial" panose="020B0604020202020204" pitchFamily="34" charset="0"/>
              </a:rPr>
              <a:t>International </a:t>
            </a:r>
            <a:r>
              <a:rPr lang="en-GB" altLang="en-US" sz="3600" b="1" dirty="0" smtClean="0">
                <a:latin typeface="Arial" panose="020B0604020202020204" pitchFamily="34" charset="0"/>
                <a:cs typeface="Arial" panose="020B0604020202020204" pitchFamily="34" charset="0"/>
              </a:rPr>
              <a:t> Minimus</a:t>
            </a:r>
            <a:r>
              <a:rPr lang="en-GB" altLang="en-US" b="1" dirty="0">
                <a:latin typeface="Arial" panose="020B0604020202020204" pitchFamily="34" charset="0"/>
                <a:cs typeface="Arial" panose="020B0604020202020204" pitchFamily="34" charset="0"/>
              </a:rPr>
              <a:t> </a:t>
            </a:r>
            <a:r>
              <a:rPr lang="en-GB" altLang="en-US" b="1" dirty="0" smtClean="0">
                <a:latin typeface="Arial" panose="020B0604020202020204" pitchFamily="34" charset="0"/>
                <a:cs typeface="Arial" panose="020B0604020202020204" pitchFamily="34" charset="0"/>
              </a:rPr>
              <a:t>Competitors </a:t>
            </a:r>
            <a:endParaRPr lang="en-GB" altLang="en-US" sz="3600" dirty="0">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609599" y="1930400"/>
            <a:ext cx="7675350" cy="3656669"/>
          </a:xfrm>
        </p:spPr>
        <p:txBody>
          <a:bodyPr>
            <a:normAutofit/>
          </a:bodyPr>
          <a:lstStyle/>
          <a:p>
            <a:pPr marL="0" indent="0" eaLnBrk="1" hangingPunct="1">
              <a:buFont typeface="Arial" charset="0"/>
              <a:buNone/>
              <a:defRPr/>
            </a:pPr>
            <a:endParaRPr lang="en-GB" dirty="0"/>
          </a:p>
          <a:p>
            <a:pPr marL="0" indent="0" eaLnBrk="1" hangingPunct="1">
              <a:buFont typeface="Arial" charset="0"/>
              <a:buNone/>
              <a:defRPr/>
            </a:pPr>
            <a:endParaRPr lang="en-GB" dirty="0"/>
          </a:p>
        </p:txBody>
      </p:sp>
      <p:pic>
        <p:nvPicPr>
          <p:cNvPr id="3" name="Picture 2"/>
          <p:cNvPicPr>
            <a:picLocks noChangeAspect="1"/>
          </p:cNvPicPr>
          <p:nvPr/>
        </p:nvPicPr>
        <p:blipFill>
          <a:blip r:embed="rId2"/>
          <a:stretch>
            <a:fillRect/>
          </a:stretch>
        </p:blipFill>
        <p:spPr>
          <a:xfrm>
            <a:off x="576920" y="1943577"/>
            <a:ext cx="2016224" cy="3580952"/>
          </a:xfrm>
          <a:prstGeom prst="rect">
            <a:avLst/>
          </a:prstGeom>
        </p:spPr>
      </p:pic>
      <p:pic>
        <p:nvPicPr>
          <p:cNvPr id="5" name="Picture 4"/>
          <p:cNvPicPr>
            <a:picLocks noChangeAspect="1"/>
          </p:cNvPicPr>
          <p:nvPr/>
        </p:nvPicPr>
        <p:blipFill>
          <a:blip r:embed="rId3"/>
          <a:stretch>
            <a:fillRect/>
          </a:stretch>
        </p:blipFill>
        <p:spPr>
          <a:xfrm>
            <a:off x="6301117" y="1466519"/>
            <a:ext cx="2171249" cy="395488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815639709"/>
              </p:ext>
            </p:extLst>
          </p:nvPr>
        </p:nvGraphicFramePr>
        <p:xfrm>
          <a:off x="179513" y="5600246"/>
          <a:ext cx="3024335" cy="1097280"/>
        </p:xfrm>
        <a:graphic>
          <a:graphicData uri="http://schemas.openxmlformats.org/drawingml/2006/table">
            <a:tbl>
              <a:tblPr firstRow="1" bandRow="1">
                <a:tableStyleId>{5C22544A-7EE6-4342-B048-85BDC9FD1C3A}</a:tableStyleId>
              </a:tblPr>
              <a:tblGrid>
                <a:gridCol w="3024335"/>
              </a:tblGrid>
              <a:tr h="493049">
                <a:tc>
                  <a:txBody>
                    <a:bodyPr/>
                    <a:lstStyle/>
                    <a:p>
                      <a:pPr algn="ctr"/>
                      <a:r>
                        <a:rPr lang="en-IE" u="sng" dirty="0" smtClean="0">
                          <a:solidFill>
                            <a:schemeClr val="bg1"/>
                          </a:solidFill>
                        </a:rPr>
                        <a:t>Sarah Kehoe</a:t>
                      </a:r>
                    </a:p>
                    <a:p>
                      <a:pPr algn="ctr"/>
                      <a:r>
                        <a:rPr lang="en-IE" sz="1600" baseline="0" dirty="0" smtClean="0">
                          <a:solidFill>
                            <a:schemeClr val="bg1"/>
                          </a:solidFill>
                        </a:rPr>
                        <a:t>On winning Irish girls team in Kelso, also individually placed 1</a:t>
                      </a:r>
                      <a:r>
                        <a:rPr lang="en-IE" sz="1600" baseline="30000" dirty="0" smtClean="0">
                          <a:solidFill>
                            <a:schemeClr val="bg1"/>
                          </a:solidFill>
                        </a:rPr>
                        <a:t>st</a:t>
                      </a:r>
                      <a:r>
                        <a:rPr lang="en-IE" sz="1600" baseline="0" dirty="0" smtClean="0">
                          <a:solidFill>
                            <a:schemeClr val="bg1"/>
                          </a:solidFill>
                        </a:rPr>
                        <a:t>  </a:t>
                      </a:r>
                      <a:endParaRPr lang="en-IE" sz="1600" dirty="0">
                        <a:solidFill>
                          <a:schemeClr val="bg1"/>
                        </a:solidFill>
                      </a:endParaRPr>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800232776"/>
              </p:ext>
            </p:extLst>
          </p:nvPr>
        </p:nvGraphicFramePr>
        <p:xfrm>
          <a:off x="5580112" y="5498176"/>
          <a:ext cx="3456384" cy="1118276"/>
        </p:xfrm>
        <a:graphic>
          <a:graphicData uri="http://schemas.openxmlformats.org/drawingml/2006/table">
            <a:tbl>
              <a:tblPr firstRow="1" bandRow="1">
                <a:tableStyleId>{5C22544A-7EE6-4342-B048-85BDC9FD1C3A}</a:tableStyleId>
              </a:tblPr>
              <a:tblGrid>
                <a:gridCol w="3456384"/>
              </a:tblGrid>
              <a:tr h="1118276">
                <a:tc>
                  <a:txBody>
                    <a:bodyPr/>
                    <a:lstStyle/>
                    <a:p>
                      <a:pPr algn="ctr"/>
                      <a:r>
                        <a:rPr lang="en-IE" u="sng" dirty="0" smtClean="0">
                          <a:solidFill>
                            <a:schemeClr val="bg1"/>
                          </a:solidFill>
                        </a:rPr>
                        <a:t>Ruth Fogarty</a:t>
                      </a:r>
                      <a:r>
                        <a:rPr lang="en-IE" u="sng" baseline="0" dirty="0" smtClean="0">
                          <a:solidFill>
                            <a:schemeClr val="bg1"/>
                          </a:solidFill>
                        </a:rPr>
                        <a:t> </a:t>
                      </a:r>
                    </a:p>
                    <a:p>
                      <a:pPr algn="ctr"/>
                      <a:r>
                        <a:rPr lang="en-IE" sz="1600" baseline="0" dirty="0" smtClean="0">
                          <a:solidFill>
                            <a:schemeClr val="bg1"/>
                          </a:solidFill>
                        </a:rPr>
                        <a:t>On winning Irish girls team in Kelso, UK, also individually </a:t>
                      </a:r>
                    </a:p>
                    <a:p>
                      <a:pPr algn="ctr"/>
                      <a:r>
                        <a:rPr lang="en-IE" sz="1600" baseline="0" dirty="0" smtClean="0">
                          <a:solidFill>
                            <a:schemeClr val="bg1"/>
                          </a:solidFill>
                        </a:rPr>
                        <a:t>placed 2</a:t>
                      </a:r>
                      <a:r>
                        <a:rPr lang="en-IE" sz="1600" baseline="30000" dirty="0" smtClean="0">
                          <a:solidFill>
                            <a:schemeClr val="bg1"/>
                          </a:solidFill>
                        </a:rPr>
                        <a:t>nd</a:t>
                      </a:r>
                      <a:r>
                        <a:rPr lang="en-IE" sz="1600" baseline="0" dirty="0" smtClean="0">
                          <a:solidFill>
                            <a:schemeClr val="bg1"/>
                          </a:solidFill>
                        </a:rPr>
                        <a:t> </a:t>
                      </a:r>
                      <a:endParaRPr lang="en-IE" sz="1600" dirty="0">
                        <a:solidFill>
                          <a:schemeClr val="bg1"/>
                        </a:solidFill>
                      </a:endParaRPr>
                    </a:p>
                  </a:txBody>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3915</TotalTime>
  <Words>1323</Words>
  <Application>Microsoft Office PowerPoint</Application>
  <PresentationFormat>On-screen Show (4:3)</PresentationFormat>
  <Paragraphs>174</Paragraphs>
  <Slides>40</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Arial Black</vt:lpstr>
      <vt:lpstr>Calibri</vt:lpstr>
      <vt:lpstr>Times New Roman</vt:lpstr>
      <vt:lpstr>Trebuchet MS</vt:lpstr>
      <vt:lpstr>Wingdings</vt:lpstr>
      <vt:lpstr>Wingdings 3</vt:lpstr>
      <vt:lpstr>Facet</vt:lpstr>
      <vt:lpstr>Carlow Hunt Pony Club</vt:lpstr>
      <vt:lpstr>PowerPoint Presentation</vt:lpstr>
      <vt:lpstr>U10 Rallies/Novice and General rallies</vt:lpstr>
      <vt:lpstr>PowerPoint Presentation</vt:lpstr>
      <vt:lpstr>Mounted Games</vt:lpstr>
      <vt:lpstr>PowerPoint Presentation</vt:lpstr>
      <vt:lpstr>Minimus Family 2018  Punchestown </vt:lpstr>
      <vt:lpstr>PowerPoint Presentation</vt:lpstr>
      <vt:lpstr>International  Minimus Competitors </vt:lpstr>
      <vt:lpstr>PowerPoint Presentation</vt:lpstr>
      <vt:lpstr>PowerPoint Presentation</vt:lpstr>
      <vt:lpstr>PowerPoint Presentation</vt:lpstr>
      <vt:lpstr>PowerPoint Presentation</vt:lpstr>
      <vt:lpstr>National Dressage Day </vt:lpstr>
      <vt:lpstr>Combined Training &amp; Pure Dressage </vt:lpstr>
      <vt:lpstr>PowerPoint Presentation</vt:lpstr>
      <vt:lpstr>PowerPoint Presentation</vt:lpstr>
      <vt:lpstr>Dublin Horse Show 2018</vt:lpstr>
      <vt:lpstr>PowerPoint Presentation</vt:lpstr>
      <vt:lpstr>Carlow Team who travelled to UK Pony Club Championships  </vt:lpstr>
      <vt:lpstr>Show jumping  </vt:lpstr>
      <vt:lpstr>PowerPoint Presentation</vt:lpstr>
      <vt:lpstr>PowerPoint Presentation</vt:lpstr>
      <vt:lpstr>Festival Show Jumping</vt:lpstr>
      <vt:lpstr>Camp 2018</vt:lpstr>
      <vt:lpstr>PowerPoint Presentation</vt:lpstr>
      <vt:lpstr>ODE Qualifier Redmills </vt:lpstr>
      <vt:lpstr>Members Ava Murphy and Bella Donohue showing off the new cup for the Under 12 Championship Competition </vt:lpstr>
      <vt:lpstr>Eventing Championships             Ballindenisk Cork </vt:lpstr>
      <vt:lpstr>Pony Club Festival: </vt:lpstr>
      <vt:lpstr>Beach ride &amp; Auction  in aid of Crumlin Children’s Hospital and CHPC </vt:lpstr>
      <vt:lpstr>PowerPoint Presentation</vt:lpstr>
      <vt:lpstr>PowerPoint Presentation</vt:lpstr>
      <vt:lpstr>PowerPoint Presentation</vt:lpstr>
      <vt:lpstr>Hunter Trial Championship </vt:lpstr>
      <vt:lpstr>PowerPoint Presentation</vt:lpstr>
      <vt:lpstr> Mini Camp with Debbie         </vt:lpstr>
      <vt:lpstr>Achievements outside Pony Club  Club </vt:lpstr>
      <vt:lpstr>PowerPoint Presentation</vt:lpstr>
      <vt:lpstr>Special Thanks</vt:lpstr>
    </vt:vector>
  </TitlesOfParts>
  <Company>Grizli777</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Carlow Hunt Pony Club</dc:title>
  <dc:creator>XP</dc:creator>
  <cp:lastModifiedBy>Liz Malone</cp:lastModifiedBy>
  <cp:revision>356</cp:revision>
  <cp:lastPrinted>2018-11-13T16:26:43Z</cp:lastPrinted>
  <dcterms:created xsi:type="dcterms:W3CDTF">2015-10-05T18:25:34Z</dcterms:created>
  <dcterms:modified xsi:type="dcterms:W3CDTF">2018-11-27T19:47:53Z</dcterms:modified>
</cp:coreProperties>
</file>